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6.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notesSlides/notesSlide7.xml" ContentType="application/vnd.openxmlformats-officedocument.presentationml.notesSlide+xml"/>
  <Override PartName="/ppt/charts/chart14.xml" ContentType="application/vnd.openxmlformats-officedocument.drawingml.chart+xml"/>
  <Override PartName="/ppt/theme/themeOverride14.xml" ContentType="application/vnd.openxmlformats-officedocument.themeOverride+xml"/>
  <Override PartName="/ppt/notesSlides/notesSlide8.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handoutMasterIdLst>
    <p:handoutMasterId r:id="rId32"/>
  </p:handoutMasterIdLst>
  <p:sldIdLst>
    <p:sldId id="275" r:id="rId5"/>
    <p:sldId id="440" r:id="rId6"/>
    <p:sldId id="912" r:id="rId7"/>
    <p:sldId id="913" r:id="rId8"/>
    <p:sldId id="974" r:id="rId9"/>
    <p:sldId id="975" r:id="rId10"/>
    <p:sldId id="976" r:id="rId11"/>
    <p:sldId id="977" r:id="rId12"/>
    <p:sldId id="978" r:id="rId13"/>
    <p:sldId id="979" r:id="rId14"/>
    <p:sldId id="980" r:id="rId15"/>
    <p:sldId id="981" r:id="rId16"/>
    <p:sldId id="982" r:id="rId17"/>
    <p:sldId id="983" r:id="rId18"/>
    <p:sldId id="984" r:id="rId19"/>
    <p:sldId id="985" r:id="rId20"/>
    <p:sldId id="986" r:id="rId21"/>
    <p:sldId id="995" r:id="rId22"/>
    <p:sldId id="996" r:id="rId23"/>
    <p:sldId id="997" r:id="rId24"/>
    <p:sldId id="998" r:id="rId25"/>
    <p:sldId id="999" r:id="rId26"/>
    <p:sldId id="1000" r:id="rId27"/>
    <p:sldId id="1001" r:id="rId28"/>
    <p:sldId id="1002" r:id="rId29"/>
    <p:sldId id="1003" r:id="rId30"/>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B323"/>
    <a:srgbClr val="3399FF"/>
    <a:srgbClr val="FC4C02"/>
    <a:srgbClr val="D9C0A9"/>
    <a:srgbClr val="615E9B"/>
    <a:srgbClr val="FF0000"/>
    <a:srgbClr val="FC4E02"/>
    <a:srgbClr val="FFFFFF"/>
    <a:srgbClr val="646B6E"/>
    <a:srgbClr val="5A5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2895" autoAdjust="0"/>
  </p:normalViewPr>
  <p:slideViewPr>
    <p:cSldViewPr snapToGrid="0">
      <p:cViewPr varScale="1">
        <p:scale>
          <a:sx n="87" d="100"/>
          <a:sy n="87" d="100"/>
        </p:scale>
        <p:origin x="-437" y="-86"/>
      </p:cViewPr>
      <p:guideLst>
        <p:guide orient="horz" pos="2160"/>
        <p:guide pos="3840"/>
      </p:guideLst>
    </p:cSldViewPr>
  </p:slideViewPr>
  <p:outlineViewPr>
    <p:cViewPr>
      <p:scale>
        <a:sx n="33" d="100"/>
        <a:sy n="33" d="100"/>
      </p:scale>
      <p:origin x="0" y="-11244"/>
    </p:cViewPr>
  </p:outlineViewPr>
  <p:notesTextViewPr>
    <p:cViewPr>
      <p:scale>
        <a:sx n="3" d="2"/>
        <a:sy n="3" d="2"/>
      </p:scale>
      <p:origin x="0" y="0"/>
    </p:cViewPr>
  </p:notesTextViewPr>
  <p:sorterViewPr>
    <p:cViewPr varScale="1">
      <p:scale>
        <a:sx n="100" d="100"/>
        <a:sy n="100" d="100"/>
      </p:scale>
      <p:origin x="0" y="2270"/>
    </p:cViewPr>
  </p:sorterViewPr>
  <p:notesViewPr>
    <p:cSldViewPr snapToGrid="0">
      <p:cViewPr varScale="1">
        <p:scale>
          <a:sx n="37" d="100"/>
          <a:sy n="37" d="100"/>
        </p:scale>
        <p:origin x="-2256" y="-77"/>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pivotSource>
    <c:name>[Test Case Metrics Jan 2021 cf v1-0 02022021.xlsx]SMBD Test Case Run Pivot!PivotTable1</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a:t>Scenario Manager Big Data </a:t>
            </a:r>
            <a:r>
              <a:rPr lang="en-GB" sz="1800" b="1" i="0" baseline="0">
                <a:effectLst/>
              </a:rPr>
              <a:t>: Oct 2020 - Jan 2021 Test Cycles</a:t>
            </a:r>
            <a:endParaRPr lang="en-MY">
              <a:effectLst/>
            </a:endParaRPr>
          </a:p>
        </c:rich>
      </c:tx>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solidFill>
            <a:schemeClr val="accent1"/>
          </a:solidFill>
        </c:spPr>
      </c:pivotFmt>
      <c:pivotFmt>
        <c:idx val="6"/>
        <c:spPr>
          <a:solidFill>
            <a:schemeClr val="tx2">
              <a:lumMod val="60000"/>
              <a:lumOff val="40000"/>
            </a:schemeClr>
          </a:solidFill>
        </c:spPr>
      </c:pivotFmt>
      <c:pivotFmt>
        <c:idx val="7"/>
        <c:spPr>
          <a:solidFill>
            <a:schemeClr val="accent1"/>
          </a:solidFill>
        </c:spPr>
      </c:pivotFmt>
      <c:pivotFmt>
        <c:idx val="8"/>
        <c:spPr>
          <a:noFill/>
        </c:spPr>
      </c:pivotFmt>
      <c:pivotFmt>
        <c:idx val="9"/>
        <c:spPr>
          <a:noFill/>
        </c:spPr>
      </c:pivotFmt>
      <c:pivotFmt>
        <c:idx val="10"/>
        <c:spPr>
          <a:noFill/>
        </c:spPr>
      </c:pivotFmt>
      <c:pivotFmt>
        <c:idx val="11"/>
        <c:spPr>
          <a:noFill/>
        </c:spPr>
      </c:pivotFmt>
      <c:pivotFmt>
        <c:idx val="12"/>
        <c:spPr>
          <a:noFill/>
        </c:spPr>
      </c:pivotFmt>
      <c:pivotFmt>
        <c:idx val="13"/>
        <c:spPr>
          <a:noFill/>
        </c:spPr>
      </c:pivotFmt>
      <c:pivotFmt>
        <c:idx val="14"/>
        <c:spPr>
          <a:noFill/>
        </c:spPr>
      </c:pivotFmt>
      <c:pivotFmt>
        <c:idx val="15"/>
        <c:spPr>
          <a:noFill/>
        </c:spPr>
      </c:pivotFmt>
      <c:pivotFmt>
        <c:idx val="16"/>
        <c:spPr>
          <a:noFill/>
        </c:spPr>
      </c:pivotFmt>
      <c:pivotFmt>
        <c:idx val="17"/>
        <c:spPr>
          <a:noFill/>
        </c:spPr>
      </c:pivotFmt>
      <c:pivotFmt>
        <c:idx val="18"/>
        <c:marker>
          <c:symbol val="none"/>
        </c:marker>
      </c:pivotFmt>
      <c:pivotFmt>
        <c:idx val="19"/>
        <c:marker>
          <c:symbol val="none"/>
        </c:marker>
      </c:pivotFmt>
      <c:pivotFmt>
        <c:idx val="20"/>
        <c:marker>
          <c:symbol val="none"/>
        </c:marker>
      </c:pivotFmt>
      <c:pivotFmt>
        <c:idx val="21"/>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'SMBD Test Case Run Pivot'!$B$3</c:f>
              <c:strCache>
                <c:ptCount val="1"/>
                <c:pt idx="0">
                  <c:v>Test Success</c:v>
                </c:pt>
              </c:strCache>
            </c:strRef>
          </c:tx>
          <c:invertIfNegative val="0"/>
          <c:cat>
            <c:strRef>
              <c:f>'SMBD Test Case Run Pivot'!$A$4:$A$12</c:f>
              <c:strCache>
                <c:ptCount val="8"/>
                <c:pt idx="0">
                  <c:v>Oct-01</c:v>
                </c:pt>
                <c:pt idx="1">
                  <c:v>Oct-02</c:v>
                </c:pt>
                <c:pt idx="2">
                  <c:v>Nov-01</c:v>
                </c:pt>
                <c:pt idx="3">
                  <c:v>Nov-02</c:v>
                </c:pt>
                <c:pt idx="4">
                  <c:v>Dec-01</c:v>
                </c:pt>
                <c:pt idx="5">
                  <c:v>Dec-02</c:v>
                </c:pt>
                <c:pt idx="6">
                  <c:v>January-01</c:v>
                </c:pt>
                <c:pt idx="7">
                  <c:v>January-02</c:v>
                </c:pt>
              </c:strCache>
            </c:strRef>
          </c:cat>
          <c:val>
            <c:numRef>
              <c:f>'SMBD Test Case Run Pivot'!$B$4:$B$12</c:f>
              <c:numCache>
                <c:formatCode>General</c:formatCode>
                <c:ptCount val="8"/>
                <c:pt idx="0">
                  <c:v>904</c:v>
                </c:pt>
                <c:pt idx="1">
                  <c:v>907</c:v>
                </c:pt>
                <c:pt idx="2">
                  <c:v>917</c:v>
                </c:pt>
                <c:pt idx="3">
                  <c:v>925</c:v>
                </c:pt>
                <c:pt idx="4">
                  <c:v>925</c:v>
                </c:pt>
                <c:pt idx="5">
                  <c:v>925</c:v>
                </c:pt>
                <c:pt idx="6">
                  <c:v>926</c:v>
                </c:pt>
                <c:pt idx="7">
                  <c:v>926</c:v>
                </c:pt>
              </c:numCache>
            </c:numRef>
          </c:val>
        </c:ser>
        <c:ser>
          <c:idx val="1"/>
          <c:order val="1"/>
          <c:tx>
            <c:strRef>
              <c:f>'SMBD Test Case Run Pivot'!$C$3</c:f>
              <c:strCache>
                <c:ptCount val="1"/>
                <c:pt idx="0">
                  <c:v>Test Failure</c:v>
                </c:pt>
              </c:strCache>
            </c:strRef>
          </c:tx>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dPt>
            <c:idx val="7"/>
            <c:invertIfNegative val="0"/>
            <c:bubble3D val="0"/>
          </c:dPt>
          <c:dPt>
            <c:idx val="8"/>
            <c:invertIfNegative val="0"/>
            <c:bubble3D val="0"/>
          </c:dPt>
          <c:dPt>
            <c:idx val="9"/>
            <c:invertIfNegative val="0"/>
            <c:bubble3D val="0"/>
          </c:dPt>
          <c:cat>
            <c:strRef>
              <c:f>'SMBD Test Case Run Pivot'!$A$4:$A$12</c:f>
              <c:strCache>
                <c:ptCount val="8"/>
                <c:pt idx="0">
                  <c:v>Oct-01</c:v>
                </c:pt>
                <c:pt idx="1">
                  <c:v>Oct-02</c:v>
                </c:pt>
                <c:pt idx="2">
                  <c:v>Nov-01</c:v>
                </c:pt>
                <c:pt idx="3">
                  <c:v>Nov-02</c:v>
                </c:pt>
                <c:pt idx="4">
                  <c:v>Dec-01</c:v>
                </c:pt>
                <c:pt idx="5">
                  <c:v>Dec-02</c:v>
                </c:pt>
                <c:pt idx="6">
                  <c:v>January-01</c:v>
                </c:pt>
                <c:pt idx="7">
                  <c:v>January-02</c:v>
                </c:pt>
              </c:strCache>
            </c:strRef>
          </c:cat>
          <c:val>
            <c:numRef>
              <c:f>'SMBD Test Case Run Pivot'!$C$4:$C$12</c:f>
              <c:numCache>
                <c:formatCode>General</c:formatCode>
                <c:ptCount val="8"/>
                <c:pt idx="0">
                  <c:v>5</c:v>
                </c:pt>
                <c:pt idx="1">
                  <c:v>5</c:v>
                </c:pt>
                <c:pt idx="2">
                  <c:v>5</c:v>
                </c:pt>
                <c:pt idx="3">
                  <c:v>5</c:v>
                </c:pt>
                <c:pt idx="4">
                  <c:v>5</c:v>
                </c:pt>
                <c:pt idx="5">
                  <c:v>5</c:v>
                </c:pt>
                <c:pt idx="6">
                  <c:v>5</c:v>
                </c:pt>
                <c:pt idx="7">
                  <c:v>5</c:v>
                </c:pt>
              </c:numCache>
            </c:numRef>
          </c:val>
        </c:ser>
        <c:dLbls>
          <c:showLegendKey val="0"/>
          <c:showVal val="0"/>
          <c:showCatName val="0"/>
          <c:showSerName val="0"/>
          <c:showPercent val="0"/>
          <c:showBubbleSize val="0"/>
        </c:dLbls>
        <c:gapWidth val="95"/>
        <c:gapDepth val="95"/>
        <c:shape val="box"/>
        <c:axId val="419312384"/>
        <c:axId val="419313920"/>
        <c:axId val="0"/>
      </c:bar3DChart>
      <c:catAx>
        <c:axId val="419312384"/>
        <c:scaling>
          <c:orientation val="minMax"/>
        </c:scaling>
        <c:delete val="0"/>
        <c:axPos val="b"/>
        <c:majorTickMark val="none"/>
        <c:minorTickMark val="none"/>
        <c:tickLblPos val="nextTo"/>
        <c:crossAx val="419313920"/>
        <c:crosses val="autoZero"/>
        <c:auto val="1"/>
        <c:lblAlgn val="ctr"/>
        <c:lblOffset val="100"/>
        <c:noMultiLvlLbl val="0"/>
      </c:catAx>
      <c:valAx>
        <c:axId val="419313920"/>
        <c:scaling>
          <c:orientation val="minMax"/>
          <c:min val="560"/>
        </c:scaling>
        <c:delete val="0"/>
        <c:axPos val="l"/>
        <c:majorGridlines/>
        <c:title>
          <c:tx>
            <c:rich>
              <a:bodyPr/>
              <a:lstStyle/>
              <a:p>
                <a:pPr>
                  <a:defRPr/>
                </a:pPr>
                <a:r>
                  <a:rPr lang="en-GB"/>
                  <a:t>No. of Test Cases</a:t>
                </a:r>
              </a:p>
            </c:rich>
          </c:tx>
          <c:layout/>
          <c:overlay val="0"/>
        </c:title>
        <c:numFmt formatCode="General" sourceLinked="1"/>
        <c:majorTickMark val="none"/>
        <c:minorTickMark val="none"/>
        <c:tickLblPos val="nextTo"/>
        <c:crossAx val="419312384"/>
        <c:crosses val="autoZero"/>
        <c:crossBetween val="between"/>
        <c:majorUnit val="80"/>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APPS 8.x Defects</a:t>
            </a:r>
          </a:p>
        </c:rich>
      </c:tx>
      <c:layout/>
      <c:overlay val="0"/>
    </c:title>
    <c:autoTitleDeleted val="0"/>
    <c:plotArea>
      <c:layout/>
      <c:lineChart>
        <c:grouping val="standard"/>
        <c:varyColors val="0"/>
        <c:ser>
          <c:idx val="0"/>
          <c:order val="0"/>
          <c:tx>
            <c:strRef>
              <c:f>'APPS 8.x'!$B$31</c:f>
              <c:strCache>
                <c:ptCount val="1"/>
                <c:pt idx="0">
                  <c:v>All Defects</c:v>
                </c:pt>
              </c:strCache>
            </c:strRef>
          </c:tx>
          <c:marker>
            <c:symbol val="none"/>
          </c:marker>
          <c:cat>
            <c:strRef>
              <c:f>'APPS 8.x'!$AD$30:$AH$30</c:f>
              <c:strCache>
                <c:ptCount val="5"/>
                <c:pt idx="0">
                  <c:v>September</c:v>
                </c:pt>
                <c:pt idx="1">
                  <c:v>October</c:v>
                </c:pt>
                <c:pt idx="2">
                  <c:v>November</c:v>
                </c:pt>
                <c:pt idx="3">
                  <c:v>December</c:v>
                </c:pt>
                <c:pt idx="4">
                  <c:v>January</c:v>
                </c:pt>
              </c:strCache>
            </c:strRef>
          </c:cat>
          <c:val>
            <c:numRef>
              <c:f>'APPS 8.x'!$AD$31:$AH$31</c:f>
              <c:numCache>
                <c:formatCode>General</c:formatCode>
                <c:ptCount val="5"/>
                <c:pt idx="0">
                  <c:v>19</c:v>
                </c:pt>
                <c:pt idx="1">
                  <c:v>23</c:v>
                </c:pt>
                <c:pt idx="2">
                  <c:v>25</c:v>
                </c:pt>
                <c:pt idx="3">
                  <c:v>19</c:v>
                </c:pt>
                <c:pt idx="4">
                  <c:v>22</c:v>
                </c:pt>
              </c:numCache>
            </c:numRef>
          </c:val>
          <c:smooth val="0"/>
        </c:ser>
        <c:ser>
          <c:idx val="1"/>
          <c:order val="1"/>
          <c:tx>
            <c:strRef>
              <c:f>'APPS 8.x'!$B$32</c:f>
              <c:strCache>
                <c:ptCount val="1"/>
                <c:pt idx="0">
                  <c:v>P1/P2 Defects</c:v>
                </c:pt>
              </c:strCache>
            </c:strRef>
          </c:tx>
          <c:marker>
            <c:symbol val="none"/>
          </c:marker>
          <c:cat>
            <c:strRef>
              <c:f>'APPS 8.x'!$AD$30:$AH$30</c:f>
              <c:strCache>
                <c:ptCount val="5"/>
                <c:pt idx="0">
                  <c:v>September</c:v>
                </c:pt>
                <c:pt idx="1">
                  <c:v>October</c:v>
                </c:pt>
                <c:pt idx="2">
                  <c:v>November</c:v>
                </c:pt>
                <c:pt idx="3">
                  <c:v>December</c:v>
                </c:pt>
                <c:pt idx="4">
                  <c:v>January</c:v>
                </c:pt>
              </c:strCache>
            </c:strRef>
          </c:cat>
          <c:val>
            <c:numRef>
              <c:f>'APPS 8.x'!$AD$32:$AH$32</c:f>
              <c:numCache>
                <c:formatCode>General</c:formatCode>
                <c:ptCount val="5"/>
                <c:pt idx="0">
                  <c:v>3</c:v>
                </c:pt>
                <c:pt idx="1">
                  <c:v>0</c:v>
                </c:pt>
                <c:pt idx="2">
                  <c:v>2</c:v>
                </c:pt>
                <c:pt idx="3">
                  <c:v>0</c:v>
                </c:pt>
                <c:pt idx="4">
                  <c:v>0</c:v>
                </c:pt>
              </c:numCache>
            </c:numRef>
          </c:val>
          <c:smooth val="0"/>
        </c:ser>
        <c:dLbls>
          <c:showLegendKey val="0"/>
          <c:showVal val="0"/>
          <c:showCatName val="0"/>
          <c:showSerName val="0"/>
          <c:showPercent val="0"/>
          <c:showBubbleSize val="0"/>
        </c:dLbls>
        <c:marker val="1"/>
        <c:smooth val="0"/>
        <c:axId val="421918976"/>
        <c:axId val="422055936"/>
      </c:lineChart>
      <c:catAx>
        <c:axId val="421918976"/>
        <c:scaling>
          <c:orientation val="minMax"/>
        </c:scaling>
        <c:delete val="0"/>
        <c:axPos val="b"/>
        <c:majorTickMark val="none"/>
        <c:minorTickMark val="none"/>
        <c:tickLblPos val="nextTo"/>
        <c:crossAx val="422055936"/>
        <c:crosses val="autoZero"/>
        <c:auto val="1"/>
        <c:lblAlgn val="ctr"/>
        <c:lblOffset val="100"/>
        <c:noMultiLvlLbl val="0"/>
      </c:catAx>
      <c:valAx>
        <c:axId val="422055936"/>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421918976"/>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SMBD/RTDE Defects</a:t>
            </a:r>
          </a:p>
        </c:rich>
      </c:tx>
      <c:layout/>
      <c:overlay val="0"/>
    </c:title>
    <c:autoTitleDeleted val="0"/>
    <c:plotArea>
      <c:layout/>
      <c:lineChart>
        <c:grouping val="standard"/>
        <c:varyColors val="0"/>
        <c:ser>
          <c:idx val="0"/>
          <c:order val="0"/>
          <c:tx>
            <c:strRef>
              <c:f>SMBD!$B$31</c:f>
              <c:strCache>
                <c:ptCount val="1"/>
                <c:pt idx="0">
                  <c:v>All Defects</c:v>
                </c:pt>
              </c:strCache>
            </c:strRef>
          </c:tx>
          <c:marker>
            <c:symbol val="none"/>
          </c:marker>
          <c:cat>
            <c:strRef>
              <c:f>SMBD!$AD$30:$AH$30</c:f>
              <c:strCache>
                <c:ptCount val="5"/>
                <c:pt idx="0">
                  <c:v>September</c:v>
                </c:pt>
                <c:pt idx="1">
                  <c:v>October</c:v>
                </c:pt>
                <c:pt idx="2">
                  <c:v>November</c:v>
                </c:pt>
                <c:pt idx="3">
                  <c:v>December</c:v>
                </c:pt>
                <c:pt idx="4">
                  <c:v>January</c:v>
                </c:pt>
              </c:strCache>
            </c:strRef>
          </c:cat>
          <c:val>
            <c:numRef>
              <c:f>SMBD!$AD$31:$AH$31</c:f>
              <c:numCache>
                <c:formatCode>General</c:formatCode>
                <c:ptCount val="5"/>
                <c:pt idx="0">
                  <c:v>78</c:v>
                </c:pt>
                <c:pt idx="1">
                  <c:v>55</c:v>
                </c:pt>
                <c:pt idx="2">
                  <c:v>53</c:v>
                </c:pt>
                <c:pt idx="3">
                  <c:v>63</c:v>
                </c:pt>
                <c:pt idx="4">
                  <c:v>62</c:v>
                </c:pt>
              </c:numCache>
            </c:numRef>
          </c:val>
          <c:smooth val="0"/>
        </c:ser>
        <c:ser>
          <c:idx val="1"/>
          <c:order val="1"/>
          <c:tx>
            <c:strRef>
              <c:f>SMBD!$B$32</c:f>
              <c:strCache>
                <c:ptCount val="1"/>
                <c:pt idx="0">
                  <c:v>P1/P2 Defects</c:v>
                </c:pt>
              </c:strCache>
            </c:strRef>
          </c:tx>
          <c:marker>
            <c:symbol val="none"/>
          </c:marker>
          <c:cat>
            <c:strRef>
              <c:f>SMBD!$AD$30:$AH$30</c:f>
              <c:strCache>
                <c:ptCount val="5"/>
                <c:pt idx="0">
                  <c:v>September</c:v>
                </c:pt>
                <c:pt idx="1">
                  <c:v>October</c:v>
                </c:pt>
                <c:pt idx="2">
                  <c:v>November</c:v>
                </c:pt>
                <c:pt idx="3">
                  <c:v>December</c:v>
                </c:pt>
                <c:pt idx="4">
                  <c:v>January</c:v>
                </c:pt>
              </c:strCache>
            </c:strRef>
          </c:cat>
          <c:val>
            <c:numRef>
              <c:f>SMBD!$AD$32:$AH$32</c:f>
              <c:numCache>
                <c:formatCode>General</c:formatCode>
                <c:ptCount val="5"/>
                <c:pt idx="0">
                  <c:v>5</c:v>
                </c:pt>
                <c:pt idx="1">
                  <c:v>3</c:v>
                </c:pt>
                <c:pt idx="2">
                  <c:v>1</c:v>
                </c:pt>
                <c:pt idx="3">
                  <c:v>2</c:v>
                </c:pt>
                <c:pt idx="4">
                  <c:v>2</c:v>
                </c:pt>
              </c:numCache>
            </c:numRef>
          </c:val>
          <c:smooth val="0"/>
        </c:ser>
        <c:dLbls>
          <c:showLegendKey val="0"/>
          <c:showVal val="0"/>
          <c:showCatName val="0"/>
          <c:showSerName val="0"/>
          <c:showPercent val="0"/>
          <c:showBubbleSize val="0"/>
        </c:dLbls>
        <c:marker val="1"/>
        <c:smooth val="0"/>
        <c:axId val="418352512"/>
        <c:axId val="418395264"/>
      </c:lineChart>
      <c:catAx>
        <c:axId val="418352512"/>
        <c:scaling>
          <c:orientation val="minMax"/>
        </c:scaling>
        <c:delete val="0"/>
        <c:axPos val="b"/>
        <c:majorTickMark val="none"/>
        <c:minorTickMark val="none"/>
        <c:tickLblPos val="nextTo"/>
        <c:crossAx val="418395264"/>
        <c:crosses val="autoZero"/>
        <c:auto val="1"/>
        <c:lblAlgn val="ctr"/>
        <c:lblOffset val="100"/>
        <c:noMultiLvlLbl val="0"/>
      </c:catAx>
      <c:valAx>
        <c:axId val="418395264"/>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41835251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AAP Defects</a:t>
            </a:r>
          </a:p>
        </c:rich>
      </c:tx>
      <c:layout/>
      <c:overlay val="0"/>
    </c:title>
    <c:autoTitleDeleted val="0"/>
    <c:plotArea>
      <c:layout/>
      <c:lineChart>
        <c:grouping val="standard"/>
        <c:varyColors val="0"/>
        <c:ser>
          <c:idx val="0"/>
          <c:order val="0"/>
          <c:tx>
            <c:strRef>
              <c:f>AAP!$B$31</c:f>
              <c:strCache>
                <c:ptCount val="1"/>
                <c:pt idx="0">
                  <c:v>All Defects</c:v>
                </c:pt>
              </c:strCache>
            </c:strRef>
          </c:tx>
          <c:marker>
            <c:symbol val="none"/>
          </c:marker>
          <c:cat>
            <c:strRef>
              <c:f>AAP!$AA$30:$AE$30</c:f>
              <c:strCache>
                <c:ptCount val="5"/>
                <c:pt idx="0">
                  <c:v>September</c:v>
                </c:pt>
                <c:pt idx="1">
                  <c:v>October</c:v>
                </c:pt>
                <c:pt idx="2">
                  <c:v>November</c:v>
                </c:pt>
                <c:pt idx="3">
                  <c:v>December</c:v>
                </c:pt>
                <c:pt idx="4">
                  <c:v>January</c:v>
                </c:pt>
              </c:strCache>
            </c:strRef>
          </c:cat>
          <c:val>
            <c:numRef>
              <c:f>AAP!$AA$31:$AE$31</c:f>
              <c:numCache>
                <c:formatCode>General</c:formatCode>
                <c:ptCount val="5"/>
                <c:pt idx="0">
                  <c:v>24</c:v>
                </c:pt>
                <c:pt idx="1">
                  <c:v>9</c:v>
                </c:pt>
                <c:pt idx="2">
                  <c:v>12</c:v>
                </c:pt>
                <c:pt idx="3">
                  <c:v>11</c:v>
                </c:pt>
                <c:pt idx="4">
                  <c:v>7</c:v>
                </c:pt>
              </c:numCache>
            </c:numRef>
          </c:val>
          <c:smooth val="0"/>
        </c:ser>
        <c:ser>
          <c:idx val="1"/>
          <c:order val="1"/>
          <c:tx>
            <c:strRef>
              <c:f>AAP!$B$32</c:f>
              <c:strCache>
                <c:ptCount val="1"/>
                <c:pt idx="0">
                  <c:v>P1/P2 Defects</c:v>
                </c:pt>
              </c:strCache>
            </c:strRef>
          </c:tx>
          <c:marker>
            <c:symbol val="none"/>
          </c:marker>
          <c:cat>
            <c:strRef>
              <c:f>AAP!$AA$30:$AE$30</c:f>
              <c:strCache>
                <c:ptCount val="5"/>
                <c:pt idx="0">
                  <c:v>September</c:v>
                </c:pt>
                <c:pt idx="1">
                  <c:v>October</c:v>
                </c:pt>
                <c:pt idx="2">
                  <c:v>November</c:v>
                </c:pt>
                <c:pt idx="3">
                  <c:v>December</c:v>
                </c:pt>
                <c:pt idx="4">
                  <c:v>January</c:v>
                </c:pt>
              </c:strCache>
            </c:strRef>
          </c:cat>
          <c:val>
            <c:numRef>
              <c:f>AAP!$AA$32:$AE$32</c:f>
              <c:numCache>
                <c:formatCode>General</c:formatCode>
                <c:ptCount val="5"/>
                <c:pt idx="0">
                  <c:v>0</c:v>
                </c:pt>
                <c:pt idx="1">
                  <c:v>0</c:v>
                </c:pt>
                <c:pt idx="2">
                  <c:v>0</c:v>
                </c:pt>
                <c:pt idx="3">
                  <c:v>1</c:v>
                </c:pt>
                <c:pt idx="4">
                  <c:v>0</c:v>
                </c:pt>
              </c:numCache>
            </c:numRef>
          </c:val>
          <c:smooth val="0"/>
        </c:ser>
        <c:dLbls>
          <c:showLegendKey val="0"/>
          <c:showVal val="0"/>
          <c:showCatName val="0"/>
          <c:showSerName val="0"/>
          <c:showPercent val="0"/>
          <c:showBubbleSize val="0"/>
        </c:dLbls>
        <c:marker val="1"/>
        <c:smooth val="0"/>
        <c:axId val="418546432"/>
        <c:axId val="418547968"/>
      </c:lineChart>
      <c:catAx>
        <c:axId val="418546432"/>
        <c:scaling>
          <c:orientation val="minMax"/>
        </c:scaling>
        <c:delete val="0"/>
        <c:axPos val="b"/>
        <c:majorTickMark val="none"/>
        <c:minorTickMark val="none"/>
        <c:tickLblPos val="nextTo"/>
        <c:crossAx val="418547968"/>
        <c:crosses val="autoZero"/>
        <c:auto val="1"/>
        <c:lblAlgn val="ctr"/>
        <c:lblOffset val="100"/>
        <c:noMultiLvlLbl val="0"/>
      </c:catAx>
      <c:valAx>
        <c:axId val="418547968"/>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418546432"/>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SNA Platform - Test Cycles - Oct - Jan 2021</a:t>
            </a:r>
            <a:endParaRPr lang="en-GB">
              <a:effectLst/>
            </a:endParaRPr>
          </a:p>
        </c:rich>
      </c:tx>
      <c:layout/>
      <c:overlay val="0"/>
    </c:title>
    <c:autoTitleDeleted val="0"/>
    <c:plotArea>
      <c:layout/>
      <c:barChart>
        <c:barDir val="col"/>
        <c:grouping val="stacked"/>
        <c:varyColors val="0"/>
        <c:ser>
          <c:idx val="0"/>
          <c:order val="0"/>
          <c:tx>
            <c:strRef>
              <c:f>'SNA Test Case Runs'!$B$1</c:f>
              <c:strCache>
                <c:ptCount val="1"/>
                <c:pt idx="0">
                  <c:v>Auto Tests</c:v>
                </c:pt>
              </c:strCache>
            </c:strRef>
          </c:tx>
          <c:invertIfNegative val="0"/>
          <c:cat>
            <c:strRef>
              <c:f>'SNA Test Case Runs'!$A$75:$A$92</c:f>
              <c:strCache>
                <c:ptCount val="18"/>
                <c:pt idx="0">
                  <c:v>Run 2219</c:v>
                </c:pt>
                <c:pt idx="1">
                  <c:v>Run 2225</c:v>
                </c:pt>
                <c:pt idx="2">
                  <c:v>Run 2242</c:v>
                </c:pt>
                <c:pt idx="3">
                  <c:v>Run 2248</c:v>
                </c:pt>
                <c:pt idx="4">
                  <c:v>Run 2252</c:v>
                </c:pt>
                <c:pt idx="5">
                  <c:v>Run 2256</c:v>
                </c:pt>
                <c:pt idx="6">
                  <c:v>Run 2275</c:v>
                </c:pt>
                <c:pt idx="7">
                  <c:v>Run 2281</c:v>
                </c:pt>
                <c:pt idx="8">
                  <c:v>Run 2285</c:v>
                </c:pt>
                <c:pt idx="9">
                  <c:v>Run 2287</c:v>
                </c:pt>
                <c:pt idx="10">
                  <c:v>Run 2308</c:v>
                </c:pt>
                <c:pt idx="11">
                  <c:v>Run 2313</c:v>
                </c:pt>
                <c:pt idx="12">
                  <c:v>Run 2318</c:v>
                </c:pt>
                <c:pt idx="13">
                  <c:v>Run 2322</c:v>
                </c:pt>
                <c:pt idx="14">
                  <c:v>Run 2336</c:v>
                </c:pt>
                <c:pt idx="15">
                  <c:v>Run 2340</c:v>
                </c:pt>
                <c:pt idx="16">
                  <c:v>Run 2348</c:v>
                </c:pt>
                <c:pt idx="17">
                  <c:v>Run 2350</c:v>
                </c:pt>
              </c:strCache>
            </c:strRef>
          </c:cat>
          <c:val>
            <c:numRef>
              <c:f>'SNA Test Case Runs'!$B$75:$B$92</c:f>
              <c:numCache>
                <c:formatCode>General</c:formatCode>
                <c:ptCount val="18"/>
                <c:pt idx="0">
                  <c:v>664</c:v>
                </c:pt>
                <c:pt idx="1">
                  <c:v>664</c:v>
                </c:pt>
                <c:pt idx="2">
                  <c:v>672</c:v>
                </c:pt>
                <c:pt idx="3">
                  <c:v>678</c:v>
                </c:pt>
                <c:pt idx="4">
                  <c:v>714</c:v>
                </c:pt>
                <c:pt idx="5">
                  <c:v>742</c:v>
                </c:pt>
                <c:pt idx="6">
                  <c:v>772</c:v>
                </c:pt>
                <c:pt idx="7">
                  <c:v>772</c:v>
                </c:pt>
                <c:pt idx="8">
                  <c:v>772</c:v>
                </c:pt>
                <c:pt idx="9">
                  <c:v>776</c:v>
                </c:pt>
                <c:pt idx="10">
                  <c:v>800</c:v>
                </c:pt>
                <c:pt idx="11">
                  <c:v>808</c:v>
                </c:pt>
                <c:pt idx="12">
                  <c:v>810</c:v>
                </c:pt>
                <c:pt idx="13">
                  <c:v>810</c:v>
                </c:pt>
                <c:pt idx="14">
                  <c:v>816</c:v>
                </c:pt>
                <c:pt idx="15">
                  <c:v>836</c:v>
                </c:pt>
                <c:pt idx="16">
                  <c:v>838</c:v>
                </c:pt>
                <c:pt idx="17">
                  <c:v>838</c:v>
                </c:pt>
              </c:numCache>
            </c:numRef>
          </c:val>
        </c:ser>
        <c:dLbls>
          <c:showLegendKey val="0"/>
          <c:showVal val="0"/>
          <c:showCatName val="0"/>
          <c:showSerName val="0"/>
          <c:showPercent val="0"/>
          <c:showBubbleSize val="0"/>
        </c:dLbls>
        <c:gapWidth val="95"/>
        <c:overlap val="100"/>
        <c:axId val="2145664"/>
        <c:axId val="422335616"/>
      </c:barChart>
      <c:catAx>
        <c:axId val="2145664"/>
        <c:scaling>
          <c:orientation val="minMax"/>
        </c:scaling>
        <c:delete val="0"/>
        <c:axPos val="b"/>
        <c:majorTickMark val="none"/>
        <c:minorTickMark val="none"/>
        <c:tickLblPos val="nextTo"/>
        <c:crossAx val="422335616"/>
        <c:crosses val="autoZero"/>
        <c:auto val="1"/>
        <c:lblAlgn val="ctr"/>
        <c:lblOffset val="100"/>
        <c:noMultiLvlLbl val="0"/>
      </c:catAx>
      <c:valAx>
        <c:axId val="422335616"/>
        <c:scaling>
          <c:orientation val="minMax"/>
          <c:min val="0"/>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700" b="1" i="0" u="none" strike="noStrike" kern="1200" baseline="0">
                    <a:solidFill>
                      <a:sysClr val="windowText" lastClr="000000"/>
                    </a:solidFill>
                    <a:latin typeface="+mn-lt"/>
                    <a:ea typeface="+mn-ea"/>
                    <a:cs typeface="+mn-cs"/>
                  </a:defRPr>
                </a:pPr>
                <a:r>
                  <a:rPr lang="en-GB" sz="1200" b="1" i="0" baseline="0">
                    <a:effectLst/>
                  </a:rPr>
                  <a:t>Numbers of Test Cases</a:t>
                </a:r>
                <a:endParaRPr lang="en-GB" sz="700">
                  <a:effectLst/>
                </a:endParaRPr>
              </a:p>
              <a:p>
                <a:pPr marL="0" marR="0" indent="0" algn="ctr" defTabSz="914400" rtl="0" eaLnBrk="1" fontAlgn="auto" latinLnBrk="0" hangingPunct="1">
                  <a:lnSpc>
                    <a:spcPct val="100000"/>
                  </a:lnSpc>
                  <a:spcBef>
                    <a:spcPts val="0"/>
                  </a:spcBef>
                  <a:spcAft>
                    <a:spcPts val="0"/>
                  </a:spcAft>
                  <a:buClrTx/>
                  <a:buSzTx/>
                  <a:buFontTx/>
                  <a:buNone/>
                  <a:tabLst/>
                  <a:defRPr sz="700" b="1" i="0" u="none" strike="noStrike" kern="1200" baseline="0">
                    <a:solidFill>
                      <a:sysClr val="windowText" lastClr="000000"/>
                    </a:solidFill>
                    <a:latin typeface="+mn-lt"/>
                    <a:ea typeface="+mn-ea"/>
                    <a:cs typeface="+mn-cs"/>
                  </a:defRPr>
                </a:pPr>
                <a:endParaRPr lang="en-GB" sz="700"/>
              </a:p>
            </c:rich>
          </c:tx>
          <c:layout/>
          <c:overlay val="0"/>
        </c:title>
        <c:numFmt formatCode="General" sourceLinked="1"/>
        <c:majorTickMark val="none"/>
        <c:minorTickMark val="none"/>
        <c:tickLblPos val="nextTo"/>
        <c:crossAx val="2145664"/>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EIM</a:t>
            </a:r>
            <a:r>
              <a:rPr lang="en-GB" baseline="0"/>
              <a:t> Platform </a:t>
            </a:r>
            <a:r>
              <a:rPr lang="en-GB"/>
              <a:t>Test Automation Growth - Cumulative Totals </a:t>
            </a:r>
          </a:p>
        </c:rich>
      </c:tx>
      <c:layout/>
      <c:overlay val="0"/>
    </c:title>
    <c:autoTitleDeleted val="0"/>
    <c:plotArea>
      <c:layout/>
      <c:barChart>
        <c:barDir val="col"/>
        <c:grouping val="clustered"/>
        <c:varyColors val="0"/>
        <c:ser>
          <c:idx val="0"/>
          <c:order val="0"/>
          <c:tx>
            <c:strRef>
              <c:f>'QA Growth Graph (PLAT)'!$F$31</c:f>
              <c:strCache>
                <c:ptCount val="1"/>
                <c:pt idx="0">
                  <c:v>Total no. of Test Cases</c:v>
                </c:pt>
              </c:strCache>
            </c:strRef>
          </c:tx>
          <c:invertIfNegative val="0"/>
          <c:cat>
            <c:numRef>
              <c:f>'QA Growth Graph (PLAT)'!$G$32:$G$36</c:f>
              <c:numCache>
                <c:formatCode>General</c:formatCode>
                <c:ptCount val="5"/>
                <c:pt idx="0">
                  <c:v>2017</c:v>
                </c:pt>
                <c:pt idx="1">
                  <c:v>2018</c:v>
                </c:pt>
                <c:pt idx="2">
                  <c:v>2019</c:v>
                </c:pt>
                <c:pt idx="3">
                  <c:v>2020</c:v>
                </c:pt>
                <c:pt idx="4" formatCode="mmm\-yy">
                  <c:v>44197</c:v>
                </c:pt>
              </c:numCache>
            </c:numRef>
          </c:cat>
          <c:val>
            <c:numRef>
              <c:f>'QA Growth Graph (PLAT)'!$H$32:$H$36</c:f>
              <c:numCache>
                <c:formatCode>General</c:formatCode>
                <c:ptCount val="5"/>
                <c:pt idx="0">
                  <c:v>40</c:v>
                </c:pt>
                <c:pt idx="1">
                  <c:v>266</c:v>
                </c:pt>
                <c:pt idx="2">
                  <c:v>356</c:v>
                </c:pt>
                <c:pt idx="3">
                  <c:v>487</c:v>
                </c:pt>
                <c:pt idx="4">
                  <c:v>494</c:v>
                </c:pt>
              </c:numCache>
            </c:numRef>
          </c:val>
        </c:ser>
        <c:dLbls>
          <c:showLegendKey val="0"/>
          <c:showVal val="0"/>
          <c:showCatName val="0"/>
          <c:showSerName val="0"/>
          <c:showPercent val="0"/>
          <c:showBubbleSize val="0"/>
        </c:dLbls>
        <c:gapWidth val="150"/>
        <c:axId val="422438784"/>
        <c:axId val="422440320"/>
      </c:barChart>
      <c:catAx>
        <c:axId val="422438784"/>
        <c:scaling>
          <c:orientation val="minMax"/>
        </c:scaling>
        <c:delete val="0"/>
        <c:axPos val="b"/>
        <c:numFmt formatCode="General" sourceLinked="1"/>
        <c:majorTickMark val="none"/>
        <c:minorTickMark val="none"/>
        <c:tickLblPos val="nextTo"/>
        <c:crossAx val="422440320"/>
        <c:crosses val="autoZero"/>
        <c:auto val="1"/>
        <c:lblAlgn val="ctr"/>
        <c:lblOffset val="100"/>
        <c:noMultiLvlLbl val="0"/>
      </c:catAx>
      <c:valAx>
        <c:axId val="422440320"/>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422438784"/>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WLM</a:t>
            </a:r>
            <a:r>
              <a:rPr lang="en-GB" baseline="0"/>
              <a:t> Platform </a:t>
            </a:r>
            <a:r>
              <a:rPr lang="en-GB"/>
              <a:t>Test Automation Growth - Cumulative Totals </a:t>
            </a:r>
          </a:p>
        </c:rich>
      </c:tx>
      <c:layout/>
      <c:overlay val="0"/>
    </c:title>
    <c:autoTitleDeleted val="0"/>
    <c:plotArea>
      <c:layout/>
      <c:barChart>
        <c:barDir val="col"/>
        <c:grouping val="clustered"/>
        <c:varyColors val="0"/>
        <c:ser>
          <c:idx val="0"/>
          <c:order val="0"/>
          <c:tx>
            <c:strRef>
              <c:f>'QA Growth Graph (PLAT)'!$B$31</c:f>
              <c:strCache>
                <c:ptCount val="1"/>
                <c:pt idx="0">
                  <c:v>Total no. of Test Cases</c:v>
                </c:pt>
              </c:strCache>
            </c:strRef>
          </c:tx>
          <c:invertIfNegative val="0"/>
          <c:cat>
            <c:numRef>
              <c:f>'QA Growth Graph (PLAT)'!$C$32:$C$36</c:f>
              <c:numCache>
                <c:formatCode>General</c:formatCode>
                <c:ptCount val="5"/>
                <c:pt idx="0">
                  <c:v>2017</c:v>
                </c:pt>
                <c:pt idx="1">
                  <c:v>2018</c:v>
                </c:pt>
                <c:pt idx="2">
                  <c:v>2019</c:v>
                </c:pt>
                <c:pt idx="3">
                  <c:v>2020</c:v>
                </c:pt>
                <c:pt idx="4" formatCode="mmm\-yy">
                  <c:v>44197</c:v>
                </c:pt>
              </c:numCache>
            </c:numRef>
          </c:cat>
          <c:val>
            <c:numRef>
              <c:f>'QA Growth Graph (PLAT)'!$D$32:$D$36</c:f>
              <c:numCache>
                <c:formatCode>General</c:formatCode>
                <c:ptCount val="5"/>
                <c:pt idx="0">
                  <c:v>142</c:v>
                </c:pt>
                <c:pt idx="1">
                  <c:v>396</c:v>
                </c:pt>
                <c:pt idx="2">
                  <c:v>704</c:v>
                </c:pt>
                <c:pt idx="3">
                  <c:v>851</c:v>
                </c:pt>
                <c:pt idx="4">
                  <c:v>857</c:v>
                </c:pt>
              </c:numCache>
            </c:numRef>
          </c:val>
        </c:ser>
        <c:dLbls>
          <c:showLegendKey val="0"/>
          <c:showVal val="0"/>
          <c:showCatName val="0"/>
          <c:showSerName val="0"/>
          <c:showPercent val="0"/>
          <c:showBubbleSize val="0"/>
        </c:dLbls>
        <c:gapWidth val="150"/>
        <c:axId val="423322368"/>
        <c:axId val="423323904"/>
      </c:barChart>
      <c:catAx>
        <c:axId val="423322368"/>
        <c:scaling>
          <c:orientation val="minMax"/>
        </c:scaling>
        <c:delete val="0"/>
        <c:axPos val="b"/>
        <c:numFmt formatCode="General" sourceLinked="1"/>
        <c:majorTickMark val="none"/>
        <c:minorTickMark val="none"/>
        <c:tickLblPos val="nextTo"/>
        <c:crossAx val="423323904"/>
        <c:crosses val="autoZero"/>
        <c:auto val="1"/>
        <c:lblAlgn val="ctr"/>
        <c:lblOffset val="100"/>
        <c:noMultiLvlLbl val="0"/>
      </c:catAx>
      <c:valAx>
        <c:axId val="423323904"/>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423322368"/>
        <c:crosses val="autoZero"/>
        <c:crossBetween val="between"/>
        <c:majorUnit val="200"/>
      </c:valAx>
      <c:dTable>
        <c:showHorzBorder val="1"/>
        <c:showVertBorder val="1"/>
        <c:showOutline val="1"/>
        <c:showKeys val="1"/>
      </c:dTable>
    </c:plotArea>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APPSDEV Test Automation Growth - Cumulative Totals </a:t>
            </a:r>
          </a:p>
        </c:rich>
      </c:tx>
      <c:layout/>
      <c:overlay val="0"/>
    </c:title>
    <c:autoTitleDeleted val="0"/>
    <c:plotArea>
      <c:layout/>
      <c:barChart>
        <c:barDir val="col"/>
        <c:grouping val="clustered"/>
        <c:varyColors val="0"/>
        <c:ser>
          <c:idx val="0"/>
          <c:order val="0"/>
          <c:tx>
            <c:strRef>
              <c:f>'QA Growth Graph (APPS)'!$B$47</c:f>
              <c:strCache>
                <c:ptCount val="1"/>
                <c:pt idx="0">
                  <c:v>Total no. of Test Cases</c:v>
                </c:pt>
              </c:strCache>
            </c:strRef>
          </c:tx>
          <c:invertIfNegative val="0"/>
          <c:cat>
            <c:numRef>
              <c:f>'QA Growth Graph (APPS)'!$C$48:$C$52</c:f>
              <c:numCache>
                <c:formatCode>General</c:formatCode>
                <c:ptCount val="5"/>
                <c:pt idx="0">
                  <c:v>2017</c:v>
                </c:pt>
                <c:pt idx="1">
                  <c:v>2018</c:v>
                </c:pt>
                <c:pt idx="2">
                  <c:v>2019</c:v>
                </c:pt>
                <c:pt idx="3">
                  <c:v>2020</c:v>
                </c:pt>
                <c:pt idx="4" formatCode="mmm\-yy">
                  <c:v>44197</c:v>
                </c:pt>
              </c:numCache>
            </c:numRef>
          </c:cat>
          <c:val>
            <c:numRef>
              <c:f>'QA Growth Graph (APPS)'!$D$48:$D$52</c:f>
              <c:numCache>
                <c:formatCode>General</c:formatCode>
                <c:ptCount val="5"/>
                <c:pt idx="0">
                  <c:v>90</c:v>
                </c:pt>
                <c:pt idx="1">
                  <c:v>515</c:v>
                </c:pt>
                <c:pt idx="2">
                  <c:v>611</c:v>
                </c:pt>
                <c:pt idx="3">
                  <c:v>862</c:v>
                </c:pt>
                <c:pt idx="4">
                  <c:v>875</c:v>
                </c:pt>
              </c:numCache>
            </c:numRef>
          </c:val>
        </c:ser>
        <c:dLbls>
          <c:showLegendKey val="0"/>
          <c:showVal val="0"/>
          <c:showCatName val="0"/>
          <c:showSerName val="0"/>
          <c:showPercent val="0"/>
          <c:showBubbleSize val="0"/>
        </c:dLbls>
        <c:gapWidth val="150"/>
        <c:axId val="423828480"/>
        <c:axId val="423850752"/>
      </c:barChart>
      <c:catAx>
        <c:axId val="423828480"/>
        <c:scaling>
          <c:orientation val="minMax"/>
        </c:scaling>
        <c:delete val="0"/>
        <c:axPos val="b"/>
        <c:numFmt formatCode="General" sourceLinked="1"/>
        <c:majorTickMark val="none"/>
        <c:minorTickMark val="none"/>
        <c:tickLblPos val="nextTo"/>
        <c:crossAx val="423850752"/>
        <c:crosses val="autoZero"/>
        <c:auto val="1"/>
        <c:lblAlgn val="ctr"/>
        <c:lblOffset val="100"/>
        <c:noMultiLvlLbl val="0"/>
      </c:catAx>
      <c:valAx>
        <c:axId val="423850752"/>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423828480"/>
        <c:crosses val="autoZero"/>
        <c:crossBetween val="between"/>
        <c:majorUnit val="200"/>
      </c:valAx>
      <c:dTable>
        <c:showHorzBorder val="1"/>
        <c:showVertBorder val="1"/>
        <c:showOutline val="1"/>
        <c:showKeys val="1"/>
      </c:dTable>
    </c:plotArea>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SMBD + RDTE Test Automation Growth - Cumulative Totals </a:t>
            </a:r>
          </a:p>
        </c:rich>
      </c:tx>
      <c:layout>
        <c:manualLayout>
          <c:xMode val="edge"/>
          <c:yMode val="edge"/>
          <c:x val="0.20086950353297495"/>
          <c:y val="1.9370460048426151E-2"/>
        </c:manualLayout>
      </c:layout>
      <c:overlay val="0"/>
    </c:title>
    <c:autoTitleDeleted val="0"/>
    <c:plotArea>
      <c:layout/>
      <c:barChart>
        <c:barDir val="col"/>
        <c:grouping val="clustered"/>
        <c:varyColors val="0"/>
        <c:ser>
          <c:idx val="0"/>
          <c:order val="0"/>
          <c:tx>
            <c:strRef>
              <c:f>'QA Growth Graph (SMBD)'!$B$49</c:f>
              <c:strCache>
                <c:ptCount val="1"/>
                <c:pt idx="0">
                  <c:v>Total no. of Test Cases</c:v>
                </c:pt>
              </c:strCache>
            </c:strRef>
          </c:tx>
          <c:invertIfNegative val="0"/>
          <c:cat>
            <c:numRef>
              <c:f>'QA Growth Graph (SMBD)'!$C$50:$C$54</c:f>
              <c:numCache>
                <c:formatCode>General</c:formatCode>
                <c:ptCount val="5"/>
                <c:pt idx="0">
                  <c:v>2017</c:v>
                </c:pt>
                <c:pt idx="1">
                  <c:v>2018</c:v>
                </c:pt>
                <c:pt idx="2">
                  <c:v>2019</c:v>
                </c:pt>
                <c:pt idx="3">
                  <c:v>2020</c:v>
                </c:pt>
                <c:pt idx="4" formatCode="mmm\-yy">
                  <c:v>44197</c:v>
                </c:pt>
              </c:numCache>
            </c:numRef>
          </c:cat>
          <c:val>
            <c:numRef>
              <c:f>'QA Growth Graph (SMBD)'!$D$50:$D$54</c:f>
              <c:numCache>
                <c:formatCode>General</c:formatCode>
                <c:ptCount val="5"/>
                <c:pt idx="0">
                  <c:v>148</c:v>
                </c:pt>
                <c:pt idx="1">
                  <c:v>342</c:v>
                </c:pt>
                <c:pt idx="2">
                  <c:v>949</c:v>
                </c:pt>
                <c:pt idx="3">
                  <c:v>1576</c:v>
                </c:pt>
                <c:pt idx="4">
                  <c:v>1576</c:v>
                </c:pt>
              </c:numCache>
            </c:numRef>
          </c:val>
        </c:ser>
        <c:dLbls>
          <c:showLegendKey val="0"/>
          <c:showVal val="0"/>
          <c:showCatName val="0"/>
          <c:showSerName val="0"/>
          <c:showPercent val="0"/>
          <c:showBubbleSize val="0"/>
        </c:dLbls>
        <c:gapWidth val="150"/>
        <c:axId val="423936768"/>
        <c:axId val="423938304"/>
      </c:barChart>
      <c:catAx>
        <c:axId val="423936768"/>
        <c:scaling>
          <c:orientation val="minMax"/>
        </c:scaling>
        <c:delete val="0"/>
        <c:axPos val="b"/>
        <c:numFmt formatCode="General" sourceLinked="1"/>
        <c:majorTickMark val="none"/>
        <c:minorTickMark val="none"/>
        <c:tickLblPos val="nextTo"/>
        <c:crossAx val="423938304"/>
        <c:crosses val="autoZero"/>
        <c:auto val="1"/>
        <c:lblAlgn val="ctr"/>
        <c:lblOffset val="100"/>
        <c:noMultiLvlLbl val="0"/>
      </c:catAx>
      <c:valAx>
        <c:axId val="423938304"/>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423936768"/>
        <c:crosses val="autoZero"/>
        <c:crossBetween val="between"/>
        <c:majorUnit val="250"/>
      </c:valAx>
      <c:dTable>
        <c:showHorzBorder val="1"/>
        <c:showVertBorder val="1"/>
        <c:showOutline val="1"/>
        <c:showKeys val="1"/>
      </c:dTable>
    </c:plotArea>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Advanced Analytics Platform Test Automation Growth - Cumulative Totals </a:t>
            </a:r>
            <a:endParaRPr lang="en-MY">
              <a:effectLst/>
            </a:endParaRPr>
          </a:p>
        </c:rich>
      </c:tx>
      <c:layout>
        <c:manualLayout>
          <c:xMode val="edge"/>
          <c:yMode val="edge"/>
          <c:x val="0.15495683138075189"/>
          <c:y val="1.5582502858059788E-2"/>
        </c:manualLayout>
      </c:layout>
      <c:overlay val="0"/>
    </c:title>
    <c:autoTitleDeleted val="0"/>
    <c:plotArea>
      <c:layout/>
      <c:barChart>
        <c:barDir val="col"/>
        <c:grouping val="clustered"/>
        <c:varyColors val="0"/>
        <c:ser>
          <c:idx val="0"/>
          <c:order val="0"/>
          <c:tx>
            <c:strRef>
              <c:f>'QA Growth Graph (AAP)'!$B$32</c:f>
              <c:strCache>
                <c:ptCount val="1"/>
                <c:pt idx="0">
                  <c:v>Total no. of Test Cases</c:v>
                </c:pt>
              </c:strCache>
            </c:strRef>
          </c:tx>
          <c:invertIfNegative val="0"/>
          <c:cat>
            <c:numRef>
              <c:f>'QA Growth Graph (AAP)'!$C$33:$C$36</c:f>
              <c:numCache>
                <c:formatCode>General</c:formatCode>
                <c:ptCount val="4"/>
                <c:pt idx="0">
                  <c:v>2018</c:v>
                </c:pt>
                <c:pt idx="1">
                  <c:v>2019</c:v>
                </c:pt>
                <c:pt idx="2">
                  <c:v>2020</c:v>
                </c:pt>
                <c:pt idx="3" formatCode="mmm\-yy">
                  <c:v>44197</c:v>
                </c:pt>
              </c:numCache>
            </c:numRef>
          </c:cat>
          <c:val>
            <c:numRef>
              <c:f>'QA Growth Graph (AAP)'!$D$33:$D$36</c:f>
              <c:numCache>
                <c:formatCode>General</c:formatCode>
                <c:ptCount val="4"/>
                <c:pt idx="0">
                  <c:v>26</c:v>
                </c:pt>
                <c:pt idx="1">
                  <c:v>61</c:v>
                </c:pt>
                <c:pt idx="2">
                  <c:v>118</c:v>
                </c:pt>
                <c:pt idx="3">
                  <c:v>118</c:v>
                </c:pt>
              </c:numCache>
            </c:numRef>
          </c:val>
        </c:ser>
        <c:dLbls>
          <c:showLegendKey val="0"/>
          <c:showVal val="0"/>
          <c:showCatName val="0"/>
          <c:showSerName val="0"/>
          <c:showPercent val="0"/>
          <c:showBubbleSize val="0"/>
        </c:dLbls>
        <c:gapWidth val="150"/>
        <c:axId val="424216448"/>
        <c:axId val="424217984"/>
      </c:barChart>
      <c:catAx>
        <c:axId val="424216448"/>
        <c:scaling>
          <c:orientation val="minMax"/>
        </c:scaling>
        <c:delete val="0"/>
        <c:axPos val="b"/>
        <c:numFmt formatCode="General" sourceLinked="1"/>
        <c:majorTickMark val="none"/>
        <c:minorTickMark val="none"/>
        <c:tickLblPos val="nextTo"/>
        <c:crossAx val="424217984"/>
        <c:crosses val="autoZero"/>
        <c:auto val="1"/>
        <c:lblAlgn val="ctr"/>
        <c:lblOffset val="100"/>
        <c:noMultiLvlLbl val="1"/>
      </c:catAx>
      <c:valAx>
        <c:axId val="424217984"/>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42421644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SMUI </a:t>
            </a:r>
            <a:r>
              <a:rPr lang="en-GB" baseline="0"/>
              <a:t> </a:t>
            </a:r>
            <a:r>
              <a:rPr lang="en-GB"/>
              <a:t>Test Automation Growth - Cumulative Totals </a:t>
            </a:r>
          </a:p>
        </c:rich>
      </c:tx>
      <c:layout>
        <c:manualLayout>
          <c:xMode val="edge"/>
          <c:yMode val="edge"/>
          <c:x val="0.27623130092565035"/>
          <c:y val="1.9370464068240171E-2"/>
        </c:manualLayout>
      </c:layout>
      <c:overlay val="0"/>
    </c:title>
    <c:autoTitleDeleted val="0"/>
    <c:plotArea>
      <c:layout/>
      <c:barChart>
        <c:barDir val="col"/>
        <c:grouping val="clustered"/>
        <c:varyColors val="0"/>
        <c:ser>
          <c:idx val="0"/>
          <c:order val="0"/>
          <c:tx>
            <c:strRef>
              <c:f>'QA Growth Graph (SM-UI)'!$B$25</c:f>
              <c:strCache>
                <c:ptCount val="1"/>
                <c:pt idx="0">
                  <c:v>Total no. of Test Cases</c:v>
                </c:pt>
              </c:strCache>
            </c:strRef>
          </c:tx>
          <c:invertIfNegative val="0"/>
          <c:cat>
            <c:numRef>
              <c:f>'QA Growth Graph (SM-UI)'!$C$25:$C$27</c:f>
              <c:numCache>
                <c:formatCode>0</c:formatCode>
                <c:ptCount val="3"/>
                <c:pt idx="0">
                  <c:v>2019</c:v>
                </c:pt>
                <c:pt idx="1">
                  <c:v>2020</c:v>
                </c:pt>
                <c:pt idx="2" formatCode="mmm\-yy">
                  <c:v>44197</c:v>
                </c:pt>
              </c:numCache>
            </c:numRef>
          </c:cat>
          <c:val>
            <c:numRef>
              <c:f>'QA Growth Graph (SM-UI)'!$D$25:$D$27</c:f>
              <c:numCache>
                <c:formatCode>General</c:formatCode>
                <c:ptCount val="3"/>
                <c:pt idx="0">
                  <c:v>172</c:v>
                </c:pt>
                <c:pt idx="1">
                  <c:v>344</c:v>
                </c:pt>
                <c:pt idx="2">
                  <c:v>355</c:v>
                </c:pt>
              </c:numCache>
            </c:numRef>
          </c:val>
        </c:ser>
        <c:dLbls>
          <c:showLegendKey val="0"/>
          <c:showVal val="0"/>
          <c:showCatName val="0"/>
          <c:showSerName val="0"/>
          <c:showPercent val="0"/>
          <c:showBubbleSize val="0"/>
        </c:dLbls>
        <c:gapWidth val="150"/>
        <c:axId val="424671872"/>
        <c:axId val="425091456"/>
      </c:barChart>
      <c:catAx>
        <c:axId val="424671872"/>
        <c:scaling>
          <c:orientation val="minMax"/>
        </c:scaling>
        <c:delete val="0"/>
        <c:axPos val="b"/>
        <c:numFmt formatCode="0" sourceLinked="1"/>
        <c:majorTickMark val="none"/>
        <c:minorTickMark val="none"/>
        <c:tickLblPos val="nextTo"/>
        <c:crossAx val="425091456"/>
        <c:crosses val="autoZero"/>
        <c:auto val="1"/>
        <c:lblAlgn val="ctr"/>
        <c:lblOffset val="100"/>
        <c:noMultiLvlLbl val="1"/>
      </c:catAx>
      <c:valAx>
        <c:axId val="425091456"/>
        <c:scaling>
          <c:orientation val="minMax"/>
        </c:scaling>
        <c:delete val="0"/>
        <c:axPos val="l"/>
        <c:majorGridlines/>
        <c:title>
          <c:tx>
            <c:rich>
              <a:bodyPr/>
              <a:lstStyle/>
              <a:p>
                <a:pPr>
                  <a:defRPr/>
                </a:pPr>
                <a:r>
                  <a:rPr lang="en-GB"/>
                  <a:t>Numbers</a:t>
                </a:r>
                <a:r>
                  <a:rPr lang="en-GB" baseline="0"/>
                  <a:t> of Test Cases</a:t>
                </a:r>
                <a:endParaRPr lang="en-GB"/>
              </a:p>
            </c:rich>
          </c:tx>
          <c:layout/>
          <c:overlay val="0"/>
        </c:title>
        <c:numFmt formatCode="General" sourceLinked="1"/>
        <c:majorTickMark val="none"/>
        <c:minorTickMark val="none"/>
        <c:tickLblPos val="nextTo"/>
        <c:crossAx val="424671872"/>
        <c:crosses val="autoZero"/>
        <c:crossBetween val="between"/>
        <c:majorUnit val="100"/>
      </c:valAx>
      <c:dTable>
        <c:showHorzBorder val="1"/>
        <c:showVertBorder val="1"/>
        <c:showOutline val="1"/>
        <c:showKeys val="1"/>
      </c:dTable>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Jan 2021 cf v1-0 02022021.xlsx]RTDE Test Case Runs Pivot!PivotTable2</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sz="1800" b="1" i="0" baseline="0">
                <a:effectLst/>
              </a:rPr>
              <a:t>RTDE : Oct 2020 - Jan 2021 Test Cycles</a:t>
            </a:r>
            <a:endParaRPr lang="en-MY">
              <a:effectLst/>
            </a:endParaRPr>
          </a:p>
        </c:rich>
      </c:tx>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ln>
            <a:solidFill>
              <a:srgbClr val="0070C0"/>
            </a:solidFill>
          </a:ln>
        </c:spPr>
      </c:pivotFmt>
      <c:pivotFmt>
        <c:idx val="6"/>
        <c:spPr>
          <a:solidFill>
            <a:schemeClr val="accent1"/>
          </a:solidFill>
        </c:spPr>
      </c:pivotFmt>
      <c:pivotFmt>
        <c:idx val="7"/>
        <c:spPr>
          <a:solidFill>
            <a:schemeClr val="accent1"/>
          </a:solidFill>
        </c:spPr>
      </c:pivotFmt>
      <c:pivotFmt>
        <c:idx val="8"/>
        <c:spPr>
          <a:noFill/>
        </c:spPr>
      </c:pivotFmt>
      <c:pivotFmt>
        <c:idx val="9"/>
        <c:spPr>
          <a:noFill/>
        </c:spPr>
      </c:pivotFmt>
      <c:pivotFmt>
        <c:idx val="10"/>
        <c:spPr>
          <a:noFill/>
        </c:spPr>
      </c:pivotFmt>
      <c:pivotFmt>
        <c:idx val="11"/>
        <c:spPr>
          <a:noFill/>
        </c:spPr>
      </c:pivotFmt>
      <c:pivotFmt>
        <c:idx val="12"/>
        <c:spPr>
          <a:noFill/>
        </c:spPr>
      </c:pivotFmt>
      <c:pivotFmt>
        <c:idx val="13"/>
        <c:spPr>
          <a:noFill/>
        </c:spPr>
      </c:pivotFmt>
      <c:pivotFmt>
        <c:idx val="14"/>
        <c:spPr>
          <a:noFill/>
        </c:spPr>
      </c:pivotFmt>
      <c:pivotFmt>
        <c:idx val="15"/>
        <c:spPr>
          <a:noFill/>
        </c:spPr>
      </c:pivotFmt>
      <c:pivotFmt>
        <c:idx val="16"/>
        <c:spPr>
          <a:noFill/>
        </c:spPr>
      </c:pivotFmt>
      <c:pivotFmt>
        <c:idx val="17"/>
        <c:spPr>
          <a:noFill/>
        </c:spPr>
      </c:pivotFmt>
      <c:pivotFmt>
        <c:idx val="18"/>
        <c:spPr>
          <a:noFill/>
        </c:spPr>
      </c:pivotFmt>
      <c:pivotFmt>
        <c:idx val="19"/>
        <c:spPr>
          <a:noFill/>
        </c:spPr>
      </c:pivotFmt>
      <c:pivotFmt>
        <c:idx val="20"/>
        <c:spPr>
          <a:noFill/>
        </c:spPr>
      </c:pivotFmt>
      <c:pivotFmt>
        <c:idx val="21"/>
        <c:spPr>
          <a:noFill/>
        </c:spPr>
      </c:pivotFmt>
      <c:pivotFmt>
        <c:idx val="22"/>
        <c:spPr>
          <a:noFill/>
        </c:spPr>
      </c:pivotFmt>
      <c:pivotFmt>
        <c:idx val="23"/>
        <c:spPr>
          <a:noFill/>
        </c:spPr>
      </c:pivotFmt>
      <c:pivotFmt>
        <c:idx val="24"/>
        <c:spPr>
          <a:noFill/>
        </c:spPr>
      </c:pivotFmt>
      <c:pivotFmt>
        <c:idx val="25"/>
        <c:spPr>
          <a:noFill/>
        </c:spPr>
      </c:pivotFmt>
      <c:pivotFmt>
        <c:idx val="26"/>
        <c:spPr>
          <a:noFill/>
        </c:spPr>
      </c:pivotFmt>
      <c:pivotFmt>
        <c:idx val="27"/>
        <c:spPr>
          <a:noFill/>
        </c:spPr>
      </c:pivotFmt>
      <c:pivotFmt>
        <c:idx val="28"/>
        <c:spPr>
          <a:noFill/>
        </c:spPr>
      </c:pivotFmt>
      <c:pivotFmt>
        <c:idx val="29"/>
        <c:spPr>
          <a:noFill/>
        </c:spPr>
      </c:pivotFmt>
      <c:pivotFmt>
        <c:idx val="30"/>
        <c:spPr>
          <a:noFill/>
        </c:spPr>
      </c:pivotFmt>
      <c:pivotFmt>
        <c:idx val="31"/>
        <c:spPr>
          <a:noFill/>
        </c:spPr>
      </c:pivotFmt>
      <c:pivotFmt>
        <c:idx val="32"/>
        <c:spPr>
          <a:noFill/>
        </c:spPr>
      </c:pivotFmt>
      <c:pivotFmt>
        <c:idx val="33"/>
        <c:spPr>
          <a:noFill/>
        </c:spPr>
      </c:pivotFmt>
      <c:pivotFmt>
        <c:idx val="34"/>
        <c:spPr>
          <a:noFill/>
        </c:spPr>
      </c:pivotFmt>
      <c:pivotFmt>
        <c:idx val="35"/>
        <c:marker>
          <c:symbol val="none"/>
        </c:marker>
      </c:pivotFmt>
      <c:pivotFmt>
        <c:idx val="36"/>
        <c:marker>
          <c:symbol val="none"/>
        </c:marker>
      </c:pivotFmt>
      <c:pivotFmt>
        <c:idx val="37"/>
        <c:spPr>
          <a:noFill/>
        </c:spPr>
      </c:pivotFmt>
      <c:pivotFmt>
        <c:idx val="38"/>
        <c:spPr>
          <a:noFill/>
        </c:spPr>
      </c:pivotFmt>
      <c:pivotFmt>
        <c:idx val="39"/>
        <c:spPr>
          <a:noFill/>
        </c:spPr>
      </c:pivotFmt>
      <c:pivotFmt>
        <c:idx val="40"/>
        <c:spPr>
          <a:noFill/>
        </c:spPr>
      </c:pivotFmt>
      <c:pivotFmt>
        <c:idx val="41"/>
        <c:spPr>
          <a:noFill/>
        </c:spPr>
      </c:pivotFmt>
      <c:pivotFmt>
        <c:idx val="42"/>
        <c:spPr>
          <a:noFill/>
        </c:spPr>
      </c:pivotFmt>
      <c:pivotFmt>
        <c:idx val="43"/>
        <c:spPr>
          <a:noFill/>
        </c:spPr>
      </c:pivotFmt>
      <c:pivotFmt>
        <c:idx val="44"/>
        <c:spPr>
          <a:noFill/>
        </c:spPr>
      </c:pivotFmt>
      <c:pivotFmt>
        <c:idx val="45"/>
        <c:marker>
          <c:symbol val="none"/>
        </c:marker>
      </c:pivotFmt>
      <c:pivotFmt>
        <c:idx val="46"/>
        <c:marker>
          <c:symbol val="none"/>
        </c:marker>
      </c:pivotFmt>
      <c:pivotFmt>
        <c:idx val="47"/>
        <c:spPr>
          <a:noFill/>
        </c:spPr>
      </c:pivotFmt>
      <c:pivotFmt>
        <c:idx val="48"/>
        <c:spPr>
          <a:noFill/>
        </c:spPr>
      </c:pivotFmt>
      <c:pivotFmt>
        <c:idx val="49"/>
        <c:spPr>
          <a:noFill/>
        </c:spPr>
      </c:pivotFmt>
      <c:pivotFmt>
        <c:idx val="50"/>
        <c:spPr>
          <a:noFill/>
        </c:spPr>
      </c:pivotFmt>
      <c:pivotFmt>
        <c:idx val="51"/>
        <c:spPr>
          <a:noFill/>
        </c:spPr>
      </c:pivotFmt>
      <c:pivotFmt>
        <c:idx val="52"/>
        <c:spPr>
          <a:noFill/>
        </c:spPr>
      </c:pivotFmt>
      <c:pivotFmt>
        <c:idx val="53"/>
        <c:spPr>
          <a:noFill/>
        </c:spPr>
      </c:pivotFmt>
      <c:pivotFmt>
        <c:idx val="54"/>
        <c:spPr>
          <a:noFill/>
        </c:spP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'RTDE Test Case Runs Pivot'!$B$3</c:f>
              <c:strCache>
                <c:ptCount val="1"/>
                <c:pt idx="0">
                  <c:v>Test Success</c:v>
                </c:pt>
              </c:strCache>
            </c:strRef>
          </c:tx>
          <c:invertIfNegative val="0"/>
          <c:dPt>
            <c:idx val="1"/>
            <c:invertIfNegative val="0"/>
            <c:bubble3D val="0"/>
          </c:dPt>
          <c:dPt>
            <c:idx val="3"/>
            <c:invertIfNegative val="0"/>
            <c:bubble3D val="0"/>
          </c:dPt>
          <c:dPt>
            <c:idx val="5"/>
            <c:invertIfNegative val="0"/>
            <c:bubble3D val="0"/>
          </c:dPt>
          <c:cat>
            <c:strRef>
              <c:f>'RTDE Test Case Runs Pivot'!$A$4:$A$14</c:f>
              <c:strCache>
                <c:ptCount val="10"/>
                <c:pt idx="0">
                  <c:v>Sep-01</c:v>
                </c:pt>
                <c:pt idx="1">
                  <c:v>Sep-02</c:v>
                </c:pt>
                <c:pt idx="2">
                  <c:v>Oct-01</c:v>
                </c:pt>
                <c:pt idx="3">
                  <c:v>Oct-02</c:v>
                </c:pt>
                <c:pt idx="4">
                  <c:v>Nov-01</c:v>
                </c:pt>
                <c:pt idx="5">
                  <c:v>Nov-02</c:v>
                </c:pt>
                <c:pt idx="6">
                  <c:v>Dec-01</c:v>
                </c:pt>
                <c:pt idx="7">
                  <c:v>Dec-02</c:v>
                </c:pt>
                <c:pt idx="8">
                  <c:v>January-01</c:v>
                </c:pt>
                <c:pt idx="9">
                  <c:v>January-02</c:v>
                </c:pt>
              </c:strCache>
            </c:strRef>
          </c:cat>
          <c:val>
            <c:numRef>
              <c:f>'RTDE Test Case Runs Pivot'!$B$4:$B$14</c:f>
              <c:numCache>
                <c:formatCode>General</c:formatCode>
                <c:ptCount val="10"/>
                <c:pt idx="0">
                  <c:v>588</c:v>
                </c:pt>
                <c:pt idx="1">
                  <c:v>589</c:v>
                </c:pt>
                <c:pt idx="2">
                  <c:v>600</c:v>
                </c:pt>
                <c:pt idx="3">
                  <c:v>615</c:v>
                </c:pt>
                <c:pt idx="4">
                  <c:v>619</c:v>
                </c:pt>
                <c:pt idx="5">
                  <c:v>626</c:v>
                </c:pt>
                <c:pt idx="6">
                  <c:v>626</c:v>
                </c:pt>
                <c:pt idx="7">
                  <c:v>626</c:v>
                </c:pt>
                <c:pt idx="8">
                  <c:v>626</c:v>
                </c:pt>
                <c:pt idx="9">
                  <c:v>626</c:v>
                </c:pt>
              </c:numCache>
            </c:numRef>
          </c:val>
        </c:ser>
        <c:ser>
          <c:idx val="1"/>
          <c:order val="1"/>
          <c:tx>
            <c:strRef>
              <c:f>'RTDE Test Case Runs Pivot'!$C$3</c:f>
              <c:strCache>
                <c:ptCount val="1"/>
                <c:pt idx="0">
                  <c:v>Test Failure</c:v>
                </c:pt>
              </c:strCache>
            </c:strRef>
          </c:tx>
          <c:invertIfNegative val="0"/>
          <c:dPt>
            <c:idx val="0"/>
            <c:invertIfNegative val="0"/>
            <c:bubble3D val="0"/>
            <c:spPr>
              <a:noFill/>
            </c:spPr>
          </c:dPt>
          <c:dPt>
            <c:idx val="1"/>
            <c:invertIfNegative val="0"/>
            <c:bubble3D val="0"/>
            <c:spPr>
              <a:noFill/>
            </c:spPr>
          </c:dPt>
          <c:dPt>
            <c:idx val="2"/>
            <c:invertIfNegative val="0"/>
            <c:bubble3D val="0"/>
            <c:spPr>
              <a:noFill/>
            </c:spPr>
          </c:dPt>
          <c:dPt>
            <c:idx val="3"/>
            <c:invertIfNegative val="0"/>
            <c:bubble3D val="0"/>
            <c:spPr>
              <a:noFill/>
            </c:spPr>
          </c:dPt>
          <c:dPt>
            <c:idx val="4"/>
            <c:invertIfNegative val="0"/>
            <c:bubble3D val="0"/>
            <c:spPr>
              <a:noFill/>
            </c:spPr>
          </c:dPt>
          <c:dPt>
            <c:idx val="5"/>
            <c:invertIfNegative val="0"/>
            <c:bubble3D val="0"/>
            <c:spPr>
              <a:noFill/>
            </c:spPr>
          </c:dPt>
          <c:dPt>
            <c:idx val="6"/>
            <c:invertIfNegative val="0"/>
            <c:bubble3D val="0"/>
            <c:spPr>
              <a:noFill/>
            </c:spPr>
          </c:dPt>
          <c:dPt>
            <c:idx val="7"/>
            <c:invertIfNegative val="0"/>
            <c:bubble3D val="0"/>
            <c:spPr>
              <a:noFill/>
            </c:spPr>
          </c:dPt>
          <c:dPt>
            <c:idx val="8"/>
            <c:invertIfNegative val="0"/>
            <c:bubble3D val="0"/>
            <c:spPr>
              <a:noFill/>
            </c:spPr>
          </c:dPt>
          <c:dPt>
            <c:idx val="9"/>
            <c:invertIfNegative val="0"/>
            <c:bubble3D val="0"/>
            <c:spPr>
              <a:noFill/>
            </c:spPr>
          </c:dPt>
          <c:dPt>
            <c:idx val="11"/>
            <c:invertIfNegative val="0"/>
            <c:bubble3D val="0"/>
          </c:dPt>
          <c:cat>
            <c:strRef>
              <c:f>'RTDE Test Case Runs Pivot'!$A$4:$A$14</c:f>
              <c:strCache>
                <c:ptCount val="10"/>
                <c:pt idx="0">
                  <c:v>Sep-01</c:v>
                </c:pt>
                <c:pt idx="1">
                  <c:v>Sep-02</c:v>
                </c:pt>
                <c:pt idx="2">
                  <c:v>Oct-01</c:v>
                </c:pt>
                <c:pt idx="3">
                  <c:v>Oct-02</c:v>
                </c:pt>
                <c:pt idx="4">
                  <c:v>Nov-01</c:v>
                </c:pt>
                <c:pt idx="5">
                  <c:v>Nov-02</c:v>
                </c:pt>
                <c:pt idx="6">
                  <c:v>Dec-01</c:v>
                </c:pt>
                <c:pt idx="7">
                  <c:v>Dec-02</c:v>
                </c:pt>
                <c:pt idx="8">
                  <c:v>January-01</c:v>
                </c:pt>
                <c:pt idx="9">
                  <c:v>January-02</c:v>
                </c:pt>
              </c:strCache>
            </c:strRef>
          </c:cat>
          <c:val>
            <c:numRef>
              <c:f>'RTDE Test Case Runs Pivot'!$C$4:$C$14</c:f>
              <c:numCache>
                <c:formatCode>General</c:formatCode>
                <c:ptCount val="10"/>
                <c:pt idx="0">
                  <c:v>0</c:v>
                </c:pt>
                <c:pt idx="1">
                  <c:v>0</c:v>
                </c:pt>
                <c:pt idx="2">
                  <c:v>0</c:v>
                </c:pt>
                <c:pt idx="3">
                  <c:v>0</c:v>
                </c:pt>
                <c:pt idx="4">
                  <c:v>0</c:v>
                </c:pt>
                <c:pt idx="5">
                  <c:v>0</c:v>
                </c:pt>
                <c:pt idx="6">
                  <c:v>0</c:v>
                </c:pt>
                <c:pt idx="7">
                  <c:v>0</c:v>
                </c:pt>
                <c:pt idx="8">
                  <c:v>0</c:v>
                </c:pt>
                <c:pt idx="9">
                  <c:v>0</c:v>
                </c:pt>
              </c:numCache>
            </c:numRef>
          </c:val>
        </c:ser>
        <c:dLbls>
          <c:showLegendKey val="0"/>
          <c:showVal val="0"/>
          <c:showCatName val="0"/>
          <c:showSerName val="0"/>
          <c:showPercent val="0"/>
          <c:showBubbleSize val="0"/>
        </c:dLbls>
        <c:gapWidth val="95"/>
        <c:gapDepth val="95"/>
        <c:shape val="box"/>
        <c:axId val="419730176"/>
        <c:axId val="419731712"/>
        <c:axId val="0"/>
      </c:bar3DChart>
      <c:catAx>
        <c:axId val="419730176"/>
        <c:scaling>
          <c:orientation val="minMax"/>
        </c:scaling>
        <c:delete val="0"/>
        <c:axPos val="b"/>
        <c:majorTickMark val="none"/>
        <c:minorTickMark val="none"/>
        <c:tickLblPos val="nextTo"/>
        <c:crossAx val="419731712"/>
        <c:crosses val="autoZero"/>
        <c:auto val="1"/>
        <c:lblAlgn val="ctr"/>
        <c:lblOffset val="100"/>
        <c:noMultiLvlLbl val="0"/>
      </c:catAx>
      <c:valAx>
        <c:axId val="419731712"/>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overlay val="0"/>
        </c:title>
        <c:numFmt formatCode="General" sourceLinked="1"/>
        <c:majorTickMark val="none"/>
        <c:minorTickMark val="none"/>
        <c:tickLblPos val="nextTo"/>
        <c:crossAx val="419730176"/>
        <c:crosses val="autoZero"/>
        <c:crossBetween val="between"/>
        <c:majorUnit val="15"/>
      </c:valAx>
      <c:dTable>
        <c:showHorzBorder val="1"/>
        <c:showVertBorder val="1"/>
        <c:showOutline val="1"/>
        <c:showKeys val="1"/>
      </c:dTable>
    </c:plotArea>
    <c:plotVisOnly val="1"/>
    <c:dispBlanksAs val="gap"/>
    <c:showDLblsOverMax val="0"/>
  </c:chart>
  <c:spPr>
    <a:effectLst>
      <a:glow rad="127000">
        <a:schemeClr val="bg1"/>
      </a:glow>
    </a:effectLst>
  </c:spPr>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Jan 2021 cf v1-0 02022021.xlsx]EIM BP AB Test Case Run Pivot!PivotTable3</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GB" sz="1800" b="1" i="0" baseline="0">
                <a:effectLst/>
              </a:rPr>
              <a:t>EIM Base Platform  - Sep 2020 - Jan 2021 Test Cycles</a:t>
            </a:r>
            <a:endParaRPr lang="en-MY">
              <a:effectLst/>
            </a:endParaRPr>
          </a:p>
        </c:rich>
      </c:tx>
      <c:layout/>
      <c:overlay val="0"/>
    </c:title>
    <c:autoTitleDeleted val="0"/>
    <c:pivotFmts>
      <c:pivotFmt>
        <c:idx val="0"/>
        <c:marker>
          <c:symbol val="none"/>
        </c:marker>
      </c:pivotFmt>
      <c:pivotFmt>
        <c:idx val="1"/>
        <c:marker>
          <c:symbol val="none"/>
        </c:marker>
      </c:pivotFmt>
      <c:pivotFmt>
        <c:idx val="2"/>
      </c:pivotFmt>
      <c:pivotFmt>
        <c:idx val="3"/>
      </c:pivotFmt>
      <c:pivotFmt>
        <c:idx val="4"/>
        <c:marker>
          <c:symbol val="none"/>
        </c:marker>
      </c:pivotFmt>
      <c:pivotFmt>
        <c:idx val="5"/>
        <c:marker>
          <c:symbol val="none"/>
        </c:marker>
      </c:pivotFmt>
      <c:pivotFmt>
        <c:idx val="6"/>
        <c:marker>
          <c:symbol val="none"/>
        </c:marker>
      </c:pivotFmt>
      <c:pivotFmt>
        <c:idx val="7"/>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'EIM BP AB Test Case Run Pivot'!$B$3</c:f>
              <c:strCache>
                <c:ptCount val="1"/>
                <c:pt idx="0">
                  <c:v>Test Success</c:v>
                </c:pt>
              </c:strCache>
            </c:strRef>
          </c:tx>
          <c:invertIfNegative val="0"/>
          <c:cat>
            <c:strRef>
              <c:f>'EIM BP AB Test Case Run Pivot'!$A$4:$A$12</c:f>
              <c:strCache>
                <c:ptCount val="8"/>
                <c:pt idx="0">
                  <c:v>Sprint 109</c:v>
                </c:pt>
                <c:pt idx="1">
                  <c:v>Sprint 110</c:v>
                </c:pt>
                <c:pt idx="2">
                  <c:v>Sprint 111</c:v>
                </c:pt>
                <c:pt idx="3">
                  <c:v>Sprint 112</c:v>
                </c:pt>
                <c:pt idx="4">
                  <c:v>Sprint 113</c:v>
                </c:pt>
                <c:pt idx="5">
                  <c:v>Sprint 114</c:v>
                </c:pt>
                <c:pt idx="6">
                  <c:v>Sprint 115</c:v>
                </c:pt>
                <c:pt idx="7">
                  <c:v>Sprint 116</c:v>
                </c:pt>
              </c:strCache>
            </c:strRef>
          </c:cat>
          <c:val>
            <c:numRef>
              <c:f>'EIM BP AB Test Case Run Pivot'!$B$4:$B$12</c:f>
              <c:numCache>
                <c:formatCode>General</c:formatCode>
                <c:ptCount val="8"/>
                <c:pt idx="0">
                  <c:v>379</c:v>
                </c:pt>
                <c:pt idx="1">
                  <c:v>394</c:v>
                </c:pt>
                <c:pt idx="2">
                  <c:v>417</c:v>
                </c:pt>
                <c:pt idx="3">
                  <c:v>419</c:v>
                </c:pt>
                <c:pt idx="4">
                  <c:v>434</c:v>
                </c:pt>
                <c:pt idx="5">
                  <c:v>436</c:v>
                </c:pt>
                <c:pt idx="6">
                  <c:v>436</c:v>
                </c:pt>
                <c:pt idx="7">
                  <c:v>449</c:v>
                </c:pt>
              </c:numCache>
            </c:numRef>
          </c:val>
        </c:ser>
        <c:ser>
          <c:idx val="1"/>
          <c:order val="1"/>
          <c:tx>
            <c:strRef>
              <c:f>'EIM BP AB Test Case Run Pivot'!$C$3</c:f>
              <c:strCache>
                <c:ptCount val="1"/>
                <c:pt idx="0">
                  <c:v>Test Failure</c:v>
                </c:pt>
              </c:strCache>
            </c:strRef>
          </c:tx>
          <c:invertIfNegative val="0"/>
          <c:cat>
            <c:strRef>
              <c:f>'EIM BP AB Test Case Run Pivot'!$A$4:$A$12</c:f>
              <c:strCache>
                <c:ptCount val="8"/>
                <c:pt idx="0">
                  <c:v>Sprint 109</c:v>
                </c:pt>
                <c:pt idx="1">
                  <c:v>Sprint 110</c:v>
                </c:pt>
                <c:pt idx="2">
                  <c:v>Sprint 111</c:v>
                </c:pt>
                <c:pt idx="3">
                  <c:v>Sprint 112</c:v>
                </c:pt>
                <c:pt idx="4">
                  <c:v>Sprint 113</c:v>
                </c:pt>
                <c:pt idx="5">
                  <c:v>Sprint 114</c:v>
                </c:pt>
                <c:pt idx="6">
                  <c:v>Sprint 115</c:v>
                </c:pt>
                <c:pt idx="7">
                  <c:v>Sprint 116</c:v>
                </c:pt>
              </c:strCache>
            </c:strRef>
          </c:cat>
          <c:val>
            <c:numRef>
              <c:f>'EIM BP AB Test Case Run Pivot'!$C$4:$C$12</c:f>
              <c:numCache>
                <c:formatCode>General</c:formatCode>
                <c:ptCount val="8"/>
                <c:pt idx="0">
                  <c:v>34</c:v>
                </c:pt>
                <c:pt idx="1">
                  <c:v>36</c:v>
                </c:pt>
                <c:pt idx="2">
                  <c:v>38</c:v>
                </c:pt>
                <c:pt idx="3">
                  <c:v>36</c:v>
                </c:pt>
                <c:pt idx="4">
                  <c:v>34</c:v>
                </c:pt>
                <c:pt idx="5">
                  <c:v>40</c:v>
                </c:pt>
                <c:pt idx="6">
                  <c:v>40</c:v>
                </c:pt>
                <c:pt idx="7">
                  <c:v>35</c:v>
                </c:pt>
              </c:numCache>
            </c:numRef>
          </c:val>
        </c:ser>
        <c:dLbls>
          <c:showLegendKey val="0"/>
          <c:showVal val="0"/>
          <c:showCatName val="0"/>
          <c:showSerName val="0"/>
          <c:showPercent val="0"/>
          <c:showBubbleSize val="0"/>
        </c:dLbls>
        <c:gapWidth val="95"/>
        <c:gapDepth val="95"/>
        <c:shape val="box"/>
        <c:axId val="419782016"/>
        <c:axId val="419796096"/>
        <c:axId val="0"/>
      </c:bar3DChart>
      <c:catAx>
        <c:axId val="419782016"/>
        <c:scaling>
          <c:orientation val="minMax"/>
        </c:scaling>
        <c:delete val="0"/>
        <c:axPos val="b"/>
        <c:majorTickMark val="none"/>
        <c:minorTickMark val="none"/>
        <c:tickLblPos val="nextTo"/>
        <c:crossAx val="419796096"/>
        <c:crosses val="autoZero"/>
        <c:auto val="1"/>
        <c:lblAlgn val="ctr"/>
        <c:lblOffset val="100"/>
        <c:noMultiLvlLbl val="0"/>
      </c:catAx>
      <c:valAx>
        <c:axId val="419796096"/>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overlay val="0"/>
        </c:title>
        <c:numFmt formatCode="General" sourceLinked="1"/>
        <c:majorTickMark val="none"/>
        <c:minorTickMark val="none"/>
        <c:tickLblPos val="nextTo"/>
        <c:crossAx val="419782016"/>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Jan 2021 cf v1-0 02022021.xlsx]WLM APPS Test Case Runs Pivot!PivotTable2</c:name>
    <c:fmtId val="-1"/>
  </c:pivotSource>
  <c:chart>
    <c:title>
      <c:tx>
        <c:rich>
          <a:bodyPr/>
          <a:lstStyle/>
          <a:p>
            <a:pPr>
              <a:defRPr sz="1600"/>
            </a:pPr>
            <a:r>
              <a:rPr lang="en-GB" sz="1600" b="1" i="0" baseline="0">
                <a:effectLst/>
              </a:rPr>
              <a:t>WLM APPS : Aug 2020 - Jan 2021 Test Cycles</a:t>
            </a:r>
            <a:endParaRPr lang="en-GB" sz="1600">
              <a:effectLst/>
            </a:endParaRPr>
          </a:p>
        </c:rich>
      </c:tx>
      <c:layout>
        <c:manualLayout>
          <c:xMode val="edge"/>
          <c:yMode val="edge"/>
          <c:x val="0.24151682487525861"/>
          <c:y val="3.2070707070707069E-2"/>
        </c:manualLayout>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spPr>
          <a:solidFill>
            <a:schemeClr val="accent1"/>
          </a:solidFill>
        </c:spPr>
      </c:pivotFmt>
      <c:pivotFmt>
        <c:idx val="6"/>
        <c:spPr>
          <a:solidFill>
            <a:schemeClr val="accent1"/>
          </a:solidFill>
        </c:spPr>
      </c:pivotFmt>
      <c:pivotFmt>
        <c:idx val="7"/>
        <c:spPr>
          <a:solidFill>
            <a:schemeClr val="accent1"/>
          </a:solidFill>
        </c:spPr>
      </c:pivotFmt>
      <c:pivotFmt>
        <c:idx val="8"/>
        <c:spPr>
          <a:solidFill>
            <a:schemeClr val="accent1"/>
          </a:solidFill>
        </c:spPr>
      </c:pivotFmt>
      <c:pivotFmt>
        <c:idx val="9"/>
        <c:marker>
          <c:symbol val="none"/>
        </c:marker>
      </c:pivotFmt>
      <c:pivotFmt>
        <c:idx val="10"/>
        <c:marker>
          <c:symbol val="none"/>
        </c:marker>
      </c:pivotFmt>
      <c:pivotFmt>
        <c:idx val="11"/>
        <c:marker>
          <c:symbol val="none"/>
        </c:marker>
      </c:pivotFmt>
      <c:pivotFmt>
        <c:idx val="12"/>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'WLM APPS Test Case Runs Pivot'!$B$3</c:f>
              <c:strCache>
                <c:ptCount val="1"/>
                <c:pt idx="0">
                  <c:v>Test Success</c:v>
                </c:pt>
              </c:strCache>
            </c:strRef>
          </c:tx>
          <c:invertIfNegative val="0"/>
          <c:cat>
            <c:strRef>
              <c:f>'WLM APPS Test Case Runs Pivot'!$A$4:$A$12</c:f>
              <c:strCache>
                <c:ptCount val="8"/>
                <c:pt idx="0">
                  <c:v>Sprint 70</c:v>
                </c:pt>
                <c:pt idx="1">
                  <c:v>Sprint 71</c:v>
                </c:pt>
                <c:pt idx="2">
                  <c:v>Sprint 72</c:v>
                </c:pt>
                <c:pt idx="3">
                  <c:v>Sprint 73</c:v>
                </c:pt>
                <c:pt idx="4">
                  <c:v>Sprint 74</c:v>
                </c:pt>
                <c:pt idx="5">
                  <c:v>Sprint 75</c:v>
                </c:pt>
                <c:pt idx="6">
                  <c:v>Sprint 76</c:v>
                </c:pt>
                <c:pt idx="7">
                  <c:v>Sprint 77</c:v>
                </c:pt>
              </c:strCache>
            </c:strRef>
          </c:cat>
          <c:val>
            <c:numRef>
              <c:f>'WLM APPS Test Case Runs Pivot'!$B$4:$B$12</c:f>
              <c:numCache>
                <c:formatCode>General</c:formatCode>
                <c:ptCount val="8"/>
                <c:pt idx="0">
                  <c:v>207</c:v>
                </c:pt>
                <c:pt idx="1">
                  <c:v>230</c:v>
                </c:pt>
                <c:pt idx="2">
                  <c:v>238</c:v>
                </c:pt>
                <c:pt idx="3">
                  <c:v>284</c:v>
                </c:pt>
                <c:pt idx="4">
                  <c:v>284</c:v>
                </c:pt>
                <c:pt idx="5">
                  <c:v>289</c:v>
                </c:pt>
                <c:pt idx="6">
                  <c:v>327</c:v>
                </c:pt>
                <c:pt idx="7">
                  <c:v>342</c:v>
                </c:pt>
              </c:numCache>
            </c:numRef>
          </c:val>
        </c:ser>
        <c:ser>
          <c:idx val="1"/>
          <c:order val="1"/>
          <c:tx>
            <c:strRef>
              <c:f>'WLM APPS Test Case Runs Pivot'!$C$3</c:f>
              <c:strCache>
                <c:ptCount val="1"/>
                <c:pt idx="0">
                  <c:v>Test Failure</c:v>
                </c:pt>
              </c:strCache>
            </c:strRef>
          </c:tx>
          <c:invertIfNegative val="0"/>
          <c:dPt>
            <c:idx val="1"/>
            <c:invertIfNegative val="0"/>
            <c:bubble3D val="0"/>
          </c:dPt>
          <c:dPt>
            <c:idx val="2"/>
            <c:invertIfNegative val="0"/>
            <c:bubble3D val="0"/>
          </c:dPt>
          <c:dPt>
            <c:idx val="3"/>
            <c:invertIfNegative val="0"/>
            <c:bubble3D val="0"/>
          </c:dPt>
          <c:dPt>
            <c:idx val="4"/>
            <c:invertIfNegative val="0"/>
            <c:bubble3D val="0"/>
          </c:dPt>
          <c:dPt>
            <c:idx val="6"/>
            <c:invertIfNegative val="0"/>
            <c:bubble3D val="0"/>
          </c:dPt>
          <c:dPt>
            <c:idx val="7"/>
            <c:invertIfNegative val="0"/>
            <c:bubble3D val="0"/>
          </c:dPt>
          <c:dPt>
            <c:idx val="8"/>
            <c:invertIfNegative val="0"/>
            <c:bubble3D val="0"/>
          </c:dPt>
          <c:cat>
            <c:strRef>
              <c:f>'WLM APPS Test Case Runs Pivot'!$A$4:$A$12</c:f>
              <c:strCache>
                <c:ptCount val="8"/>
                <c:pt idx="0">
                  <c:v>Sprint 70</c:v>
                </c:pt>
                <c:pt idx="1">
                  <c:v>Sprint 71</c:v>
                </c:pt>
                <c:pt idx="2">
                  <c:v>Sprint 72</c:v>
                </c:pt>
                <c:pt idx="3">
                  <c:v>Sprint 73</c:v>
                </c:pt>
                <c:pt idx="4">
                  <c:v>Sprint 74</c:v>
                </c:pt>
                <c:pt idx="5">
                  <c:v>Sprint 75</c:v>
                </c:pt>
                <c:pt idx="6">
                  <c:v>Sprint 76</c:v>
                </c:pt>
                <c:pt idx="7">
                  <c:v>Sprint 77</c:v>
                </c:pt>
              </c:strCache>
            </c:strRef>
          </c:cat>
          <c:val>
            <c:numRef>
              <c:f>'WLM APPS Test Case Runs Pivot'!$C$4:$C$12</c:f>
              <c:numCache>
                <c:formatCode>General</c:formatCode>
                <c:ptCount val="8"/>
                <c:pt idx="0">
                  <c:v>111</c:v>
                </c:pt>
                <c:pt idx="1">
                  <c:v>87</c:v>
                </c:pt>
                <c:pt idx="2">
                  <c:v>79</c:v>
                </c:pt>
                <c:pt idx="3">
                  <c:v>33</c:v>
                </c:pt>
                <c:pt idx="4">
                  <c:v>33</c:v>
                </c:pt>
                <c:pt idx="5">
                  <c:v>28</c:v>
                </c:pt>
                <c:pt idx="6">
                  <c:v>39</c:v>
                </c:pt>
                <c:pt idx="7">
                  <c:v>30</c:v>
                </c:pt>
              </c:numCache>
            </c:numRef>
          </c:val>
        </c:ser>
        <c:dLbls>
          <c:showLegendKey val="0"/>
          <c:showVal val="0"/>
          <c:showCatName val="0"/>
          <c:showSerName val="0"/>
          <c:showPercent val="0"/>
          <c:showBubbleSize val="0"/>
        </c:dLbls>
        <c:gapWidth val="95"/>
        <c:gapDepth val="95"/>
        <c:shape val="box"/>
        <c:axId val="420336000"/>
        <c:axId val="420337536"/>
        <c:axId val="0"/>
      </c:bar3DChart>
      <c:catAx>
        <c:axId val="420336000"/>
        <c:scaling>
          <c:orientation val="minMax"/>
        </c:scaling>
        <c:delete val="0"/>
        <c:axPos val="b"/>
        <c:majorTickMark val="none"/>
        <c:minorTickMark val="none"/>
        <c:tickLblPos val="nextTo"/>
        <c:crossAx val="420337536"/>
        <c:crosses val="autoZero"/>
        <c:auto val="1"/>
        <c:lblAlgn val="ctr"/>
        <c:lblOffset val="100"/>
        <c:noMultiLvlLbl val="0"/>
      </c:catAx>
      <c:valAx>
        <c:axId val="420337536"/>
        <c:scaling>
          <c:orientation val="minMax"/>
        </c:scaling>
        <c:delete val="0"/>
        <c:axPos val="l"/>
        <c:majorGridlines/>
        <c:title>
          <c:tx>
            <c:rich>
              <a:bodyPr/>
              <a:lstStyle/>
              <a:p>
                <a:pPr>
                  <a:defRPr sz="1100"/>
                </a:pPr>
                <a:r>
                  <a:rPr lang="en-GB" sz="1100" b="1" i="0" baseline="0">
                    <a:effectLst/>
                  </a:rPr>
                  <a:t>No. of Test Cases</a:t>
                </a:r>
                <a:endParaRPr lang="en-GB" sz="1100">
                  <a:effectLst/>
                </a:endParaRPr>
              </a:p>
            </c:rich>
          </c:tx>
          <c:layout>
            <c:manualLayout>
              <c:xMode val="edge"/>
              <c:yMode val="edge"/>
              <c:x val="8.5213413208845082E-2"/>
              <c:y val="0.33619689546673415"/>
            </c:manualLayout>
          </c:layout>
          <c:overlay val="0"/>
        </c:title>
        <c:numFmt formatCode="General" sourceLinked="1"/>
        <c:majorTickMark val="none"/>
        <c:minorTickMark val="none"/>
        <c:tickLblPos val="nextTo"/>
        <c:crossAx val="420336000"/>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Jan 2021 cf v1-0 02022021.xlsx]WLM PLAT Test Case Runs Pivot!PivotTable1</c:name>
    <c:fmtId val="-1"/>
  </c:pivotSource>
  <c:chart>
    <c:title>
      <c:tx>
        <c:rich>
          <a:bodyPr/>
          <a:lstStyle/>
          <a:p>
            <a:pPr>
              <a:defRPr sz="1600"/>
            </a:pPr>
            <a:r>
              <a:rPr lang="en-GB" sz="1600" b="1" i="0" baseline="0">
                <a:effectLst/>
              </a:rPr>
              <a:t>WLM Platform : Aug 2020 - Jan 2021 Test Cycles</a:t>
            </a:r>
            <a:endParaRPr lang="en-GB" sz="1600">
              <a:effectLst/>
            </a:endParaRPr>
          </a:p>
        </c:rich>
      </c:tx>
      <c:layout>
        <c:manualLayout>
          <c:xMode val="edge"/>
          <c:yMode val="edge"/>
          <c:x val="0.17918187903127661"/>
          <c:y val="2.1380471380471382E-2"/>
        </c:manualLayout>
      </c:layout>
      <c:overlay val="0"/>
    </c:title>
    <c:autoTitleDeleted val="0"/>
    <c:pivotFmts>
      <c:pivotFmt>
        <c:idx val="0"/>
        <c:marker>
          <c:symbol val="none"/>
        </c:marker>
      </c:pivotFmt>
      <c:pivotFmt>
        <c:idx val="1"/>
        <c:marker>
          <c:symbol val="none"/>
        </c:marker>
      </c:pivotFmt>
      <c:pivotFmt>
        <c:idx val="2"/>
        <c:spPr>
          <a:solidFill>
            <a:schemeClr val="accent1"/>
          </a:solidFill>
        </c:spPr>
      </c:pivotFmt>
      <c:pivotFmt>
        <c:idx val="3"/>
        <c:spPr>
          <a:solidFill>
            <a:schemeClr val="accent1"/>
          </a:solidFill>
        </c:spPr>
      </c:pivotFmt>
      <c:pivotFmt>
        <c:idx val="4"/>
        <c:spPr>
          <a:solidFill>
            <a:schemeClr val="accent1"/>
          </a:solidFill>
        </c:spPr>
      </c:pivotFmt>
      <c:pivotFmt>
        <c:idx val="5"/>
        <c:marker>
          <c:symbol val="none"/>
        </c:marker>
      </c:pivotFmt>
      <c:pivotFmt>
        <c:idx val="6"/>
        <c:marker>
          <c:symbol val="none"/>
        </c:marker>
      </c:pivotFmt>
      <c:pivotFmt>
        <c:idx val="7"/>
        <c:marker>
          <c:symbol val="none"/>
        </c:marker>
      </c:pivotFmt>
      <c:pivotFmt>
        <c:idx val="8"/>
        <c:marker>
          <c:symbol val="none"/>
        </c:marker>
      </c:pivotFmt>
    </c:pivotFmts>
    <c:view3D>
      <c:rotX val="15"/>
      <c:rotY val="20"/>
      <c:rAngAx val="1"/>
    </c:view3D>
    <c:floor>
      <c:thickness val="0"/>
    </c:floor>
    <c:sideWall>
      <c:thickness val="0"/>
    </c:sideWall>
    <c:backWall>
      <c:thickness val="0"/>
    </c:backWall>
    <c:plotArea>
      <c:layout>
        <c:manualLayout>
          <c:layoutTarget val="inner"/>
          <c:xMode val="edge"/>
          <c:yMode val="edge"/>
          <c:x val="9.3310054630150838E-2"/>
          <c:y val="0.20588383838383839"/>
          <c:w val="0.83103048557867831"/>
          <c:h val="0.48012668350168353"/>
        </c:manualLayout>
      </c:layout>
      <c:bar3DChart>
        <c:barDir val="col"/>
        <c:grouping val="stacked"/>
        <c:varyColors val="0"/>
        <c:ser>
          <c:idx val="0"/>
          <c:order val="0"/>
          <c:tx>
            <c:strRef>
              <c:f>'WLM PLAT Test Case Runs Pivot'!$B$3</c:f>
              <c:strCache>
                <c:ptCount val="1"/>
                <c:pt idx="0">
                  <c:v>Test Success</c:v>
                </c:pt>
              </c:strCache>
            </c:strRef>
          </c:tx>
          <c:invertIfNegative val="0"/>
          <c:cat>
            <c:strRef>
              <c:f>'WLM PLAT Test Case Runs Pivot'!$A$4:$A$12</c:f>
              <c:strCache>
                <c:ptCount val="8"/>
                <c:pt idx="0">
                  <c:v>Sprint 70</c:v>
                </c:pt>
                <c:pt idx="1">
                  <c:v>Sprint 71</c:v>
                </c:pt>
                <c:pt idx="2">
                  <c:v>Sprint 72</c:v>
                </c:pt>
                <c:pt idx="3">
                  <c:v>Sprint 73</c:v>
                </c:pt>
                <c:pt idx="4">
                  <c:v>Sprint 74</c:v>
                </c:pt>
                <c:pt idx="5">
                  <c:v>Sprint 75</c:v>
                </c:pt>
                <c:pt idx="6">
                  <c:v>Sprint 76</c:v>
                </c:pt>
                <c:pt idx="7">
                  <c:v>Sprint 77</c:v>
                </c:pt>
              </c:strCache>
            </c:strRef>
          </c:cat>
          <c:val>
            <c:numRef>
              <c:f>'WLM PLAT Test Case Runs Pivot'!$B$4:$B$12</c:f>
              <c:numCache>
                <c:formatCode>General</c:formatCode>
                <c:ptCount val="8"/>
                <c:pt idx="0">
                  <c:v>725</c:v>
                </c:pt>
                <c:pt idx="1">
                  <c:v>736</c:v>
                </c:pt>
                <c:pt idx="2">
                  <c:v>723</c:v>
                </c:pt>
                <c:pt idx="3">
                  <c:v>743</c:v>
                </c:pt>
                <c:pt idx="4">
                  <c:v>743</c:v>
                </c:pt>
                <c:pt idx="5">
                  <c:v>762</c:v>
                </c:pt>
                <c:pt idx="6">
                  <c:v>782</c:v>
                </c:pt>
                <c:pt idx="7">
                  <c:v>785</c:v>
                </c:pt>
              </c:numCache>
            </c:numRef>
          </c:val>
        </c:ser>
        <c:ser>
          <c:idx val="1"/>
          <c:order val="1"/>
          <c:tx>
            <c:strRef>
              <c:f>'WLM PLAT Test Case Runs Pivot'!$C$3</c:f>
              <c:strCache>
                <c:ptCount val="1"/>
                <c:pt idx="0">
                  <c:v>Test Failure</c:v>
                </c:pt>
              </c:strCache>
            </c:strRef>
          </c:tx>
          <c:invertIfNegative val="0"/>
          <c:dPt>
            <c:idx val="3"/>
            <c:invertIfNegative val="0"/>
            <c:bubble3D val="0"/>
          </c:dPt>
          <c:dPt>
            <c:idx val="5"/>
            <c:invertIfNegative val="0"/>
            <c:bubble3D val="0"/>
          </c:dPt>
          <c:dPt>
            <c:idx val="9"/>
            <c:invertIfNegative val="0"/>
            <c:bubble3D val="0"/>
          </c:dPt>
          <c:cat>
            <c:strRef>
              <c:f>'WLM PLAT Test Case Runs Pivot'!$A$4:$A$12</c:f>
              <c:strCache>
                <c:ptCount val="8"/>
                <c:pt idx="0">
                  <c:v>Sprint 70</c:v>
                </c:pt>
                <c:pt idx="1">
                  <c:v>Sprint 71</c:v>
                </c:pt>
                <c:pt idx="2">
                  <c:v>Sprint 72</c:v>
                </c:pt>
                <c:pt idx="3">
                  <c:v>Sprint 73</c:v>
                </c:pt>
                <c:pt idx="4">
                  <c:v>Sprint 74</c:v>
                </c:pt>
                <c:pt idx="5">
                  <c:v>Sprint 75</c:v>
                </c:pt>
                <c:pt idx="6">
                  <c:v>Sprint 76</c:v>
                </c:pt>
                <c:pt idx="7">
                  <c:v>Sprint 77</c:v>
                </c:pt>
              </c:strCache>
            </c:strRef>
          </c:cat>
          <c:val>
            <c:numRef>
              <c:f>'WLM PLAT Test Case Runs Pivot'!$C$4:$C$12</c:f>
              <c:numCache>
                <c:formatCode>General</c:formatCode>
                <c:ptCount val="8"/>
                <c:pt idx="0">
                  <c:v>75</c:v>
                </c:pt>
                <c:pt idx="1">
                  <c:v>80</c:v>
                </c:pt>
                <c:pt idx="2">
                  <c:v>93</c:v>
                </c:pt>
                <c:pt idx="3">
                  <c:v>79</c:v>
                </c:pt>
                <c:pt idx="4">
                  <c:v>79</c:v>
                </c:pt>
                <c:pt idx="5">
                  <c:v>71</c:v>
                </c:pt>
                <c:pt idx="6">
                  <c:v>69</c:v>
                </c:pt>
                <c:pt idx="7">
                  <c:v>74</c:v>
                </c:pt>
              </c:numCache>
            </c:numRef>
          </c:val>
        </c:ser>
        <c:dLbls>
          <c:showLegendKey val="0"/>
          <c:showVal val="0"/>
          <c:showCatName val="0"/>
          <c:showSerName val="0"/>
          <c:showPercent val="0"/>
          <c:showBubbleSize val="0"/>
        </c:dLbls>
        <c:gapWidth val="95"/>
        <c:gapDepth val="95"/>
        <c:shape val="box"/>
        <c:axId val="420349824"/>
        <c:axId val="420351360"/>
        <c:axId val="0"/>
      </c:bar3DChart>
      <c:catAx>
        <c:axId val="420349824"/>
        <c:scaling>
          <c:orientation val="minMax"/>
        </c:scaling>
        <c:delete val="0"/>
        <c:axPos val="b"/>
        <c:majorTickMark val="none"/>
        <c:minorTickMark val="none"/>
        <c:tickLblPos val="nextTo"/>
        <c:crossAx val="420351360"/>
        <c:crosses val="autoZero"/>
        <c:auto val="1"/>
        <c:lblAlgn val="ctr"/>
        <c:lblOffset val="100"/>
        <c:noMultiLvlLbl val="0"/>
      </c:catAx>
      <c:valAx>
        <c:axId val="420351360"/>
        <c:scaling>
          <c:orientation val="minMax"/>
          <c:min val="0"/>
        </c:scaling>
        <c:delete val="0"/>
        <c:axPos val="l"/>
        <c:majorGridlines/>
        <c:title>
          <c:tx>
            <c:rich>
              <a:bodyPr/>
              <a:lstStyle/>
              <a:p>
                <a:pPr>
                  <a:defRPr sz="1100"/>
                </a:pPr>
                <a:r>
                  <a:rPr lang="en-GB" sz="1100" b="1" i="0" baseline="0">
                    <a:effectLst/>
                  </a:rPr>
                  <a:t>No. of Test Cases</a:t>
                </a:r>
                <a:endParaRPr lang="en-GB" sz="1100">
                  <a:effectLst/>
                </a:endParaRPr>
              </a:p>
            </c:rich>
          </c:tx>
          <c:layout/>
          <c:overlay val="0"/>
        </c:title>
        <c:numFmt formatCode="General" sourceLinked="1"/>
        <c:majorTickMark val="none"/>
        <c:minorTickMark val="none"/>
        <c:tickLblPos val="nextTo"/>
        <c:crossAx val="420349824"/>
        <c:crosses val="autoZero"/>
        <c:crossBetween val="between"/>
        <c:majorUnit val="220"/>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dirty="0">
                <a:effectLst/>
              </a:rPr>
              <a:t>EIM APPS Selenium: Mar 2020 - </a:t>
            </a:r>
            <a:r>
              <a:rPr lang="en-GB" sz="1800" b="1" i="0" baseline="0" dirty="0" smtClean="0">
                <a:effectLst/>
              </a:rPr>
              <a:t>Jan 2021 </a:t>
            </a:r>
            <a:r>
              <a:rPr lang="en-GB" sz="1800" b="1" i="0" u="none" strike="noStrike" baseline="0" dirty="0">
                <a:effectLst/>
              </a:rPr>
              <a:t>Test Cycles</a:t>
            </a:r>
            <a:endParaRPr lang="en-GB" dirty="0">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'APPS Test Case Runs (2020)'!$I$2</c:f>
              <c:strCache>
                <c:ptCount val="1"/>
                <c:pt idx="0">
                  <c:v>Test Success</c:v>
                </c:pt>
              </c:strCache>
            </c:strRef>
          </c:tx>
          <c:invertIfNegative val="0"/>
          <c:cat>
            <c:numRef>
              <c:f>'APPS Test Case Runs (2020)'!$H$7:$H$17</c:f>
              <c:numCache>
                <c:formatCode>mmm\-yy</c:formatCode>
                <c:ptCount val="11"/>
                <c:pt idx="0">
                  <c:v>43891</c:v>
                </c:pt>
                <c:pt idx="1">
                  <c:v>43922</c:v>
                </c:pt>
                <c:pt idx="2">
                  <c:v>43952</c:v>
                </c:pt>
                <c:pt idx="3">
                  <c:v>43983</c:v>
                </c:pt>
                <c:pt idx="4">
                  <c:v>44013</c:v>
                </c:pt>
                <c:pt idx="5">
                  <c:v>44044</c:v>
                </c:pt>
                <c:pt idx="6">
                  <c:v>44075</c:v>
                </c:pt>
                <c:pt idx="7">
                  <c:v>44105</c:v>
                </c:pt>
                <c:pt idx="8">
                  <c:v>44136</c:v>
                </c:pt>
                <c:pt idx="9">
                  <c:v>44166</c:v>
                </c:pt>
                <c:pt idx="10">
                  <c:v>44197</c:v>
                </c:pt>
              </c:numCache>
            </c:numRef>
          </c:cat>
          <c:val>
            <c:numRef>
              <c:f>'APPS Test Case Runs (2020)'!$I$7:$I$17</c:f>
              <c:numCache>
                <c:formatCode>General</c:formatCode>
                <c:ptCount val="11"/>
                <c:pt idx="0">
                  <c:v>59</c:v>
                </c:pt>
                <c:pt idx="1">
                  <c:v>63</c:v>
                </c:pt>
                <c:pt idx="2">
                  <c:v>148</c:v>
                </c:pt>
                <c:pt idx="3">
                  <c:v>196</c:v>
                </c:pt>
                <c:pt idx="4">
                  <c:v>239</c:v>
                </c:pt>
                <c:pt idx="5">
                  <c:v>135</c:v>
                </c:pt>
                <c:pt idx="6">
                  <c:v>156</c:v>
                </c:pt>
                <c:pt idx="7">
                  <c:v>208</c:v>
                </c:pt>
                <c:pt idx="8">
                  <c:v>223</c:v>
                </c:pt>
                <c:pt idx="9">
                  <c:v>237</c:v>
                </c:pt>
                <c:pt idx="10">
                  <c:v>210</c:v>
                </c:pt>
              </c:numCache>
            </c:numRef>
          </c:val>
        </c:ser>
        <c:ser>
          <c:idx val="1"/>
          <c:order val="1"/>
          <c:tx>
            <c:strRef>
              <c:f>'APPS Test Case Runs (2020)'!$J$2</c:f>
              <c:strCache>
                <c:ptCount val="1"/>
                <c:pt idx="0">
                  <c:v>Test Failures</c:v>
                </c:pt>
              </c:strCache>
            </c:strRef>
          </c:tx>
          <c:spPr>
            <a:solidFill>
              <a:schemeClr val="accent2"/>
            </a:solidFill>
          </c:spPr>
          <c:invertIfNegative val="0"/>
          <c:dPt>
            <c:idx val="0"/>
            <c:invertIfNegative val="0"/>
            <c:bubble3D val="0"/>
          </c:dPt>
          <c:dPt>
            <c:idx val="1"/>
            <c:invertIfNegative val="0"/>
            <c:bubble3D val="0"/>
          </c:dPt>
          <c:dPt>
            <c:idx val="2"/>
            <c:invertIfNegative val="0"/>
            <c:bubble3D val="0"/>
          </c:dPt>
          <c:dPt>
            <c:idx val="5"/>
            <c:invertIfNegative val="0"/>
            <c:bubble3D val="0"/>
          </c:dPt>
          <c:cat>
            <c:numRef>
              <c:f>'APPS Test Case Runs (2020)'!$H$7:$H$17</c:f>
              <c:numCache>
                <c:formatCode>mmm\-yy</c:formatCode>
                <c:ptCount val="11"/>
                <c:pt idx="0">
                  <c:v>43891</c:v>
                </c:pt>
                <c:pt idx="1">
                  <c:v>43922</c:v>
                </c:pt>
                <c:pt idx="2">
                  <c:v>43952</c:v>
                </c:pt>
                <c:pt idx="3">
                  <c:v>43983</c:v>
                </c:pt>
                <c:pt idx="4">
                  <c:v>44013</c:v>
                </c:pt>
                <c:pt idx="5">
                  <c:v>44044</c:v>
                </c:pt>
                <c:pt idx="6">
                  <c:v>44075</c:v>
                </c:pt>
                <c:pt idx="7">
                  <c:v>44105</c:v>
                </c:pt>
                <c:pt idx="8">
                  <c:v>44136</c:v>
                </c:pt>
                <c:pt idx="9">
                  <c:v>44166</c:v>
                </c:pt>
                <c:pt idx="10">
                  <c:v>44197</c:v>
                </c:pt>
              </c:numCache>
            </c:numRef>
          </c:cat>
          <c:val>
            <c:numRef>
              <c:f>'APPS Test Case Runs (2020)'!$J$7:$J$17</c:f>
              <c:numCache>
                <c:formatCode>General</c:formatCode>
                <c:ptCount val="11"/>
                <c:pt idx="0">
                  <c:v>7</c:v>
                </c:pt>
                <c:pt idx="1">
                  <c:v>15</c:v>
                </c:pt>
                <c:pt idx="2">
                  <c:v>53</c:v>
                </c:pt>
                <c:pt idx="3">
                  <c:v>28</c:v>
                </c:pt>
                <c:pt idx="4">
                  <c:v>36</c:v>
                </c:pt>
                <c:pt idx="5">
                  <c:v>24</c:v>
                </c:pt>
                <c:pt idx="6">
                  <c:v>15</c:v>
                </c:pt>
                <c:pt idx="7">
                  <c:v>5</c:v>
                </c:pt>
                <c:pt idx="8">
                  <c:v>19</c:v>
                </c:pt>
                <c:pt idx="9">
                  <c:v>16</c:v>
                </c:pt>
                <c:pt idx="10">
                  <c:v>46</c:v>
                </c:pt>
              </c:numCache>
            </c:numRef>
          </c:val>
        </c:ser>
        <c:dLbls>
          <c:showLegendKey val="0"/>
          <c:showVal val="0"/>
          <c:showCatName val="0"/>
          <c:showSerName val="0"/>
          <c:showPercent val="0"/>
          <c:showBubbleSize val="0"/>
        </c:dLbls>
        <c:gapWidth val="95"/>
        <c:gapDepth val="95"/>
        <c:shape val="box"/>
        <c:axId val="420616448"/>
        <c:axId val="420622336"/>
        <c:axId val="0"/>
      </c:bar3DChart>
      <c:dateAx>
        <c:axId val="420616448"/>
        <c:scaling>
          <c:orientation val="minMax"/>
        </c:scaling>
        <c:delete val="0"/>
        <c:axPos val="b"/>
        <c:numFmt formatCode="mmm\-yy" sourceLinked="1"/>
        <c:majorTickMark val="none"/>
        <c:minorTickMark val="none"/>
        <c:tickLblPos val="nextTo"/>
        <c:crossAx val="420622336"/>
        <c:crosses val="autoZero"/>
        <c:auto val="1"/>
        <c:lblOffset val="100"/>
        <c:baseTimeUnit val="months"/>
      </c:dateAx>
      <c:valAx>
        <c:axId val="420622336"/>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manualLayout>
              <c:xMode val="edge"/>
              <c:yMode val="edge"/>
              <c:x val="6.3540316103252767E-2"/>
              <c:y val="0.36729643577161553"/>
            </c:manualLayout>
          </c:layout>
          <c:overlay val="0"/>
        </c:title>
        <c:numFmt formatCode="General" sourceLinked="1"/>
        <c:majorTickMark val="none"/>
        <c:minorTickMark val="none"/>
        <c:tickLblPos val="nextTo"/>
        <c:crossAx val="420616448"/>
        <c:crosses val="autoZero"/>
        <c:crossBetween val="between"/>
        <c:majorUnit val="50"/>
      </c:valAx>
      <c:dTable>
        <c:showHorzBorder val="1"/>
        <c:showVertBorder val="1"/>
        <c:showOutline val="1"/>
        <c:showKeys val="1"/>
      </c:dTable>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sz="1800" b="1" i="0" baseline="0">
                <a:effectLst/>
              </a:rPr>
              <a:t>Ducks : June 2020 - Jan 2021 </a:t>
            </a:r>
            <a:r>
              <a:rPr lang="en-GB" sz="1800" b="1" i="0" u="none" strike="noStrike" baseline="0">
                <a:effectLst/>
              </a:rPr>
              <a:t>Test Cycles</a:t>
            </a:r>
            <a:endParaRPr lang="en-GB">
              <a:effectLst/>
            </a:endParaRP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invertIfNegative val="0"/>
          <c:cat>
            <c:strRef>
              <c:f>'Ducks Test Runs 2020'!$A$10:$A$17</c:f>
              <c:strCache>
                <c:ptCount val="8"/>
                <c:pt idx="0">
                  <c:v>June</c:v>
                </c:pt>
                <c:pt idx="1">
                  <c:v>July</c:v>
                </c:pt>
                <c:pt idx="2">
                  <c:v>Aug</c:v>
                </c:pt>
                <c:pt idx="3">
                  <c:v>Sep</c:v>
                </c:pt>
                <c:pt idx="4">
                  <c:v>Oct</c:v>
                </c:pt>
                <c:pt idx="5">
                  <c:v>Nov</c:v>
                </c:pt>
                <c:pt idx="6">
                  <c:v>Dec</c:v>
                </c:pt>
                <c:pt idx="7">
                  <c:v>Jan</c:v>
                </c:pt>
              </c:strCache>
            </c:strRef>
          </c:cat>
          <c:val>
            <c:numRef>
              <c:f>'Ducks Test Runs 2020'!$C$10:$C$17</c:f>
              <c:numCache>
                <c:formatCode>General</c:formatCode>
                <c:ptCount val="8"/>
                <c:pt idx="0">
                  <c:v>214</c:v>
                </c:pt>
                <c:pt idx="1">
                  <c:v>232</c:v>
                </c:pt>
                <c:pt idx="2">
                  <c:v>253</c:v>
                </c:pt>
                <c:pt idx="3">
                  <c:v>253</c:v>
                </c:pt>
                <c:pt idx="4">
                  <c:v>273</c:v>
                </c:pt>
                <c:pt idx="5">
                  <c:v>269</c:v>
                </c:pt>
                <c:pt idx="6">
                  <c:v>294</c:v>
                </c:pt>
                <c:pt idx="7">
                  <c:v>307</c:v>
                </c:pt>
              </c:numCache>
            </c:numRef>
          </c:val>
        </c:ser>
        <c:ser>
          <c:idx val="1"/>
          <c:order val="1"/>
          <c:invertIfNegative val="0"/>
          <c:dPt>
            <c:idx val="0"/>
            <c:invertIfNegative val="0"/>
            <c:bubble3D val="0"/>
            <c:spPr>
              <a:noFill/>
            </c:spPr>
          </c:dPt>
          <c:dPt>
            <c:idx val="1"/>
            <c:invertIfNegative val="0"/>
            <c:bubble3D val="0"/>
            <c:spPr>
              <a:noFill/>
            </c:spPr>
          </c:dPt>
          <c:dPt>
            <c:idx val="2"/>
            <c:invertIfNegative val="0"/>
            <c:bubble3D val="0"/>
            <c:spPr>
              <a:noFill/>
            </c:spPr>
          </c:dPt>
          <c:dPt>
            <c:idx val="3"/>
            <c:invertIfNegative val="0"/>
            <c:bubble3D val="0"/>
            <c:spPr>
              <a:noFill/>
            </c:spPr>
          </c:dPt>
          <c:cat>
            <c:strRef>
              <c:f>'Ducks Test Runs 2020'!$A$10:$A$17</c:f>
              <c:strCache>
                <c:ptCount val="8"/>
                <c:pt idx="0">
                  <c:v>June</c:v>
                </c:pt>
                <c:pt idx="1">
                  <c:v>July</c:v>
                </c:pt>
                <c:pt idx="2">
                  <c:v>Aug</c:v>
                </c:pt>
                <c:pt idx="3">
                  <c:v>Sep</c:v>
                </c:pt>
                <c:pt idx="4">
                  <c:v>Oct</c:v>
                </c:pt>
                <c:pt idx="5">
                  <c:v>Nov</c:v>
                </c:pt>
                <c:pt idx="6">
                  <c:v>Dec</c:v>
                </c:pt>
                <c:pt idx="7">
                  <c:v>Jan</c:v>
                </c:pt>
              </c:strCache>
            </c:strRef>
          </c:cat>
          <c:val>
            <c:numRef>
              <c:f>'Ducks Test Runs 2020'!$D$10:$D$17</c:f>
              <c:numCache>
                <c:formatCode>General</c:formatCode>
                <c:ptCount val="8"/>
                <c:pt idx="0">
                  <c:v>19</c:v>
                </c:pt>
                <c:pt idx="1">
                  <c:v>17</c:v>
                </c:pt>
                <c:pt idx="2">
                  <c:v>20</c:v>
                </c:pt>
                <c:pt idx="3">
                  <c:v>20</c:v>
                </c:pt>
                <c:pt idx="4">
                  <c:v>21</c:v>
                </c:pt>
                <c:pt idx="5">
                  <c:v>28</c:v>
                </c:pt>
                <c:pt idx="6">
                  <c:v>29</c:v>
                </c:pt>
                <c:pt idx="7">
                  <c:v>29</c:v>
                </c:pt>
              </c:numCache>
            </c:numRef>
          </c:val>
        </c:ser>
        <c:dLbls>
          <c:showLegendKey val="0"/>
          <c:showVal val="0"/>
          <c:showCatName val="0"/>
          <c:showSerName val="0"/>
          <c:showPercent val="0"/>
          <c:showBubbleSize val="0"/>
        </c:dLbls>
        <c:gapWidth val="95"/>
        <c:gapDepth val="95"/>
        <c:shape val="box"/>
        <c:axId val="420898304"/>
        <c:axId val="420899840"/>
        <c:axId val="0"/>
      </c:bar3DChart>
      <c:catAx>
        <c:axId val="420898304"/>
        <c:scaling>
          <c:orientation val="minMax"/>
        </c:scaling>
        <c:delete val="0"/>
        <c:axPos val="b"/>
        <c:majorTickMark val="none"/>
        <c:minorTickMark val="none"/>
        <c:tickLblPos val="nextTo"/>
        <c:crossAx val="420899840"/>
        <c:crosses val="autoZero"/>
        <c:auto val="1"/>
        <c:lblAlgn val="ctr"/>
        <c:lblOffset val="100"/>
        <c:noMultiLvlLbl val="0"/>
      </c:catAx>
      <c:valAx>
        <c:axId val="420899840"/>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GB" sz="1100" b="1" i="0" baseline="0">
                    <a:effectLst/>
                  </a:rPr>
                  <a:t>No. of Test Cases</a:t>
                </a:r>
                <a:endParaRPr lang="en-GB" sz="1100">
                  <a:effectLst/>
                </a:endParaRPr>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en-GB" sz="1100"/>
              </a:p>
            </c:rich>
          </c:tx>
          <c:layout>
            <c:manualLayout>
              <c:xMode val="edge"/>
              <c:yMode val="edge"/>
              <c:x val="6.3540316103252767E-2"/>
              <c:y val="0.36729643577161553"/>
            </c:manualLayout>
          </c:layout>
          <c:overlay val="0"/>
        </c:title>
        <c:numFmt formatCode="General" sourceLinked="1"/>
        <c:majorTickMark val="none"/>
        <c:minorTickMark val="none"/>
        <c:tickLblPos val="nextTo"/>
        <c:crossAx val="420898304"/>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[Test Case Metrics Jan 2021 cf v1-0 030221.xlsx]AAP Test Run (Sprintwise)!PivotTable1</c:name>
    <c:fmtId val="19"/>
  </c:pivotSource>
  <c:chart>
    <c:title>
      <c:tx>
        <c:rich>
          <a:bodyPr/>
          <a:lstStyle/>
          <a:p>
            <a:pPr>
              <a:defRPr sz="1600"/>
            </a:pPr>
            <a:r>
              <a:rPr lang="en-GB" sz="1600" b="1" i="0" baseline="0">
                <a:effectLst/>
              </a:rPr>
              <a:t>Model Builder : June</a:t>
            </a:r>
            <a:r>
              <a:rPr lang="en-GB" sz="1600" b="1" i="0" u="none" strike="noStrike" baseline="0">
                <a:effectLst/>
              </a:rPr>
              <a:t> 2020 - Jan 2021 </a:t>
            </a:r>
            <a:r>
              <a:rPr lang="en-GB" sz="1600" b="1" i="0" baseline="0">
                <a:effectLst/>
              </a:rPr>
              <a:t>Test Cycles</a:t>
            </a:r>
          </a:p>
        </c:rich>
      </c:tx>
      <c:layout>
        <c:manualLayout>
          <c:xMode val="edge"/>
          <c:yMode val="edge"/>
          <c:x val="0.29076313796357534"/>
          <c:y val="3.5579033769207298E-2"/>
        </c:manualLayout>
      </c:layout>
      <c:overlay val="0"/>
    </c:title>
    <c:autoTitleDeleted val="0"/>
    <c:pivotFmts>
      <c:pivotFmt>
        <c:idx val="0"/>
        <c:marker>
          <c:symbol val="none"/>
        </c:marker>
      </c:pivotFmt>
      <c:pivotFmt>
        <c:idx val="1"/>
        <c:marker>
          <c:symbol val="none"/>
        </c:marker>
      </c:pivotFmt>
      <c:pivotFmt>
        <c:idx val="2"/>
        <c:spPr>
          <a:noFill/>
        </c:spPr>
      </c:pivotFmt>
      <c:pivotFmt>
        <c:idx val="3"/>
        <c:spPr>
          <a:noFill/>
        </c:spPr>
      </c:pivotFmt>
      <c:pivotFmt>
        <c:idx val="4"/>
        <c:spPr>
          <a:noFill/>
        </c:spPr>
      </c:pivotFmt>
      <c:pivotFmt>
        <c:idx val="5"/>
        <c:spPr>
          <a:noFill/>
        </c:spPr>
      </c:pivotFmt>
      <c:pivotFmt>
        <c:idx val="6"/>
        <c:spPr>
          <a:noFill/>
        </c:spPr>
      </c:pivotFmt>
      <c:pivotFmt>
        <c:idx val="7"/>
        <c:spPr>
          <a:noFill/>
        </c:spPr>
      </c:pivotFmt>
      <c:pivotFmt>
        <c:idx val="8"/>
        <c:marker>
          <c:symbol val="none"/>
        </c:marker>
      </c:pivotFmt>
      <c:pivotFmt>
        <c:idx val="9"/>
        <c:marker>
          <c:symbol val="none"/>
        </c:marker>
      </c:pivotFmt>
      <c:pivotFmt>
        <c:idx val="10"/>
        <c:spPr>
          <a:noFill/>
        </c:spPr>
      </c:pivotFmt>
      <c:pivotFmt>
        <c:idx val="11"/>
        <c:marker>
          <c:symbol val="none"/>
        </c:marker>
      </c:pivotFmt>
      <c:pivotFmt>
        <c:idx val="12"/>
        <c:marker>
          <c:symbol val="none"/>
        </c:marker>
      </c:pivotFmt>
      <c:pivotFmt>
        <c:idx val="13"/>
        <c:marker>
          <c:symbol val="none"/>
        </c:marker>
      </c:pivotFmt>
      <c:pivotFmt>
        <c:idx val="14"/>
        <c:marker>
          <c:symbol val="none"/>
        </c:marker>
      </c:pivotFmt>
    </c:pivotFmts>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'AAP Test Run (Sprintwise)'!$B$3</c:f>
              <c:strCache>
                <c:ptCount val="1"/>
                <c:pt idx="0">
                  <c:v>Test Success</c:v>
                </c:pt>
              </c:strCache>
            </c:strRef>
          </c:tx>
          <c:invertIfNegative val="0"/>
          <c:cat>
            <c:strRef>
              <c:f>'AAP Test Run (Sprintwise)'!$A$4:$A$13</c:f>
              <c:strCache>
                <c:ptCount val="9"/>
                <c:pt idx="0">
                  <c:v>Sprint 59</c:v>
                </c:pt>
                <c:pt idx="1">
                  <c:v>Sprint 60</c:v>
                </c:pt>
                <c:pt idx="2">
                  <c:v>Sprint 61</c:v>
                </c:pt>
                <c:pt idx="3">
                  <c:v>Sprint 62</c:v>
                </c:pt>
                <c:pt idx="4">
                  <c:v>Sprint 63</c:v>
                </c:pt>
                <c:pt idx="5">
                  <c:v>Sprint 64</c:v>
                </c:pt>
                <c:pt idx="6">
                  <c:v>Sprint 65</c:v>
                </c:pt>
                <c:pt idx="7">
                  <c:v>Sprint 66</c:v>
                </c:pt>
                <c:pt idx="8">
                  <c:v>Sprint 67</c:v>
                </c:pt>
              </c:strCache>
            </c:strRef>
          </c:cat>
          <c:val>
            <c:numRef>
              <c:f>'AAP Test Run (Sprintwise)'!$B$4:$B$13</c:f>
              <c:numCache>
                <c:formatCode>General</c:formatCode>
                <c:ptCount val="9"/>
                <c:pt idx="0">
                  <c:v>95</c:v>
                </c:pt>
                <c:pt idx="1">
                  <c:v>66</c:v>
                </c:pt>
                <c:pt idx="2">
                  <c:v>66</c:v>
                </c:pt>
                <c:pt idx="3">
                  <c:v>66</c:v>
                </c:pt>
                <c:pt idx="4">
                  <c:v>66</c:v>
                </c:pt>
                <c:pt idx="5">
                  <c:v>64</c:v>
                </c:pt>
                <c:pt idx="6">
                  <c:v>64</c:v>
                </c:pt>
                <c:pt idx="7">
                  <c:v>64</c:v>
                </c:pt>
                <c:pt idx="8">
                  <c:v>50</c:v>
                </c:pt>
              </c:numCache>
            </c:numRef>
          </c:val>
        </c:ser>
        <c:ser>
          <c:idx val="1"/>
          <c:order val="1"/>
          <c:tx>
            <c:strRef>
              <c:f>'AAP Test Run (Sprintwise)'!$C$3</c:f>
              <c:strCache>
                <c:ptCount val="1"/>
                <c:pt idx="0">
                  <c:v>Test Failures</c:v>
                </c:pt>
              </c:strCache>
            </c:strRef>
          </c:tx>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Pt>
            <c:idx val="6"/>
            <c:invertIfNegative val="0"/>
            <c:bubble3D val="0"/>
          </c:dPt>
          <c:cat>
            <c:strRef>
              <c:f>'AAP Test Run (Sprintwise)'!$A$4:$A$13</c:f>
              <c:strCache>
                <c:ptCount val="9"/>
                <c:pt idx="0">
                  <c:v>Sprint 59</c:v>
                </c:pt>
                <c:pt idx="1">
                  <c:v>Sprint 60</c:v>
                </c:pt>
                <c:pt idx="2">
                  <c:v>Sprint 61</c:v>
                </c:pt>
                <c:pt idx="3">
                  <c:v>Sprint 62</c:v>
                </c:pt>
                <c:pt idx="4">
                  <c:v>Sprint 63</c:v>
                </c:pt>
                <c:pt idx="5">
                  <c:v>Sprint 64</c:v>
                </c:pt>
                <c:pt idx="6">
                  <c:v>Sprint 65</c:v>
                </c:pt>
                <c:pt idx="7">
                  <c:v>Sprint 66</c:v>
                </c:pt>
                <c:pt idx="8">
                  <c:v>Sprint 67</c:v>
                </c:pt>
              </c:strCache>
            </c:strRef>
          </c:cat>
          <c:val>
            <c:numRef>
              <c:f>'AAP Test Run (Sprintwise)'!$C$4:$C$13</c:f>
              <c:numCache>
                <c:formatCode>General</c:formatCode>
                <c:ptCount val="9"/>
                <c:pt idx="0">
                  <c:v>15</c:v>
                </c:pt>
                <c:pt idx="1">
                  <c:v>52</c:v>
                </c:pt>
                <c:pt idx="2">
                  <c:v>52</c:v>
                </c:pt>
                <c:pt idx="3">
                  <c:v>7</c:v>
                </c:pt>
                <c:pt idx="4">
                  <c:v>7</c:v>
                </c:pt>
                <c:pt idx="5">
                  <c:v>9</c:v>
                </c:pt>
                <c:pt idx="6">
                  <c:v>9</c:v>
                </c:pt>
                <c:pt idx="7">
                  <c:v>9</c:v>
                </c:pt>
                <c:pt idx="8">
                  <c:v>23</c:v>
                </c:pt>
              </c:numCache>
            </c:numRef>
          </c:val>
        </c:ser>
        <c:dLbls>
          <c:showLegendKey val="0"/>
          <c:showVal val="0"/>
          <c:showCatName val="0"/>
          <c:showSerName val="0"/>
          <c:showPercent val="0"/>
          <c:showBubbleSize val="0"/>
        </c:dLbls>
        <c:gapWidth val="95"/>
        <c:gapDepth val="95"/>
        <c:shape val="box"/>
        <c:axId val="421280000"/>
        <c:axId val="421294080"/>
        <c:axId val="0"/>
      </c:bar3DChart>
      <c:catAx>
        <c:axId val="421280000"/>
        <c:scaling>
          <c:orientation val="minMax"/>
        </c:scaling>
        <c:delete val="0"/>
        <c:axPos val="b"/>
        <c:majorTickMark val="none"/>
        <c:minorTickMark val="none"/>
        <c:tickLblPos val="nextTo"/>
        <c:crossAx val="421294080"/>
        <c:crosses val="autoZero"/>
        <c:auto val="1"/>
        <c:lblAlgn val="ctr"/>
        <c:lblOffset val="100"/>
        <c:noMultiLvlLbl val="0"/>
      </c:catAx>
      <c:valAx>
        <c:axId val="421294080"/>
        <c:scaling>
          <c:orientation val="minMax"/>
        </c:scaling>
        <c:delete val="0"/>
        <c:axPos val="l"/>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600" b="1" i="0" u="none" strike="noStrike" kern="1200" baseline="0">
                    <a:solidFill>
                      <a:sysClr val="windowText" lastClr="000000"/>
                    </a:solidFill>
                    <a:latin typeface="+mn-lt"/>
                    <a:ea typeface="+mn-ea"/>
                    <a:cs typeface="+mn-cs"/>
                  </a:defRPr>
                </a:pPr>
                <a:r>
                  <a:rPr lang="en-GB" sz="1100" b="1" i="0" baseline="0">
                    <a:effectLst/>
                  </a:rPr>
                  <a:t>No. of Test Cases</a:t>
                </a:r>
                <a:endParaRPr lang="en-GB" sz="600">
                  <a:effectLst/>
                </a:endParaRPr>
              </a:p>
              <a:p>
                <a:pPr marL="0" marR="0" indent="0" algn="ctr" defTabSz="914400" rtl="0" eaLnBrk="1" fontAlgn="auto" latinLnBrk="0" hangingPunct="1">
                  <a:lnSpc>
                    <a:spcPct val="100000"/>
                  </a:lnSpc>
                  <a:spcBef>
                    <a:spcPts val="0"/>
                  </a:spcBef>
                  <a:spcAft>
                    <a:spcPts val="0"/>
                  </a:spcAft>
                  <a:buClrTx/>
                  <a:buSzTx/>
                  <a:buFontTx/>
                  <a:buNone/>
                  <a:tabLst/>
                  <a:defRPr sz="600" b="1" i="0" u="none" strike="noStrike" kern="1200" baseline="0">
                    <a:solidFill>
                      <a:sysClr val="windowText" lastClr="000000"/>
                    </a:solidFill>
                    <a:latin typeface="+mn-lt"/>
                    <a:ea typeface="+mn-ea"/>
                    <a:cs typeface="+mn-cs"/>
                  </a:defRPr>
                </a:pPr>
                <a:endParaRPr lang="en-GB" sz="600"/>
              </a:p>
            </c:rich>
          </c:tx>
          <c:layout/>
          <c:overlay val="0"/>
        </c:title>
        <c:numFmt formatCode="General" sourceLinked="1"/>
        <c:majorTickMark val="none"/>
        <c:minorTickMark val="none"/>
        <c:tickLblPos val="nextTo"/>
        <c:crossAx val="421280000"/>
        <c:crosses val="autoZero"/>
        <c:crossBetween val="between"/>
      </c:valAx>
      <c:dTable>
        <c:showHorzBorder val="1"/>
        <c:showVertBorder val="1"/>
        <c:showOutline val="1"/>
        <c:showKeys val="1"/>
      </c:dTable>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GB"/>
              <a:t>Open EIM 8.x Platform Defects</a:t>
            </a:r>
          </a:p>
        </c:rich>
      </c:tx>
      <c:layout/>
      <c:overlay val="0"/>
    </c:title>
    <c:autoTitleDeleted val="0"/>
    <c:plotArea>
      <c:layout/>
      <c:lineChart>
        <c:grouping val="standard"/>
        <c:varyColors val="0"/>
        <c:ser>
          <c:idx val="0"/>
          <c:order val="0"/>
          <c:tx>
            <c:strRef>
              <c:f>'EIM 8.x'!$B$31</c:f>
              <c:strCache>
                <c:ptCount val="1"/>
                <c:pt idx="0">
                  <c:v>All Defects</c:v>
                </c:pt>
              </c:strCache>
            </c:strRef>
          </c:tx>
          <c:marker>
            <c:symbol val="none"/>
          </c:marker>
          <c:cat>
            <c:strRef>
              <c:f>'EIM 8.x'!$AD$30:$AH$30</c:f>
              <c:strCache>
                <c:ptCount val="5"/>
                <c:pt idx="0">
                  <c:v>September</c:v>
                </c:pt>
                <c:pt idx="1">
                  <c:v>October</c:v>
                </c:pt>
                <c:pt idx="2">
                  <c:v>November</c:v>
                </c:pt>
                <c:pt idx="3">
                  <c:v>December</c:v>
                </c:pt>
                <c:pt idx="4">
                  <c:v>January</c:v>
                </c:pt>
              </c:strCache>
            </c:strRef>
          </c:cat>
          <c:val>
            <c:numRef>
              <c:f>'EIM 8.x'!$AD$31:$AH$31</c:f>
              <c:numCache>
                <c:formatCode>General</c:formatCode>
                <c:ptCount val="5"/>
                <c:pt idx="0">
                  <c:v>113</c:v>
                </c:pt>
                <c:pt idx="1">
                  <c:v>91</c:v>
                </c:pt>
                <c:pt idx="2">
                  <c:v>95</c:v>
                </c:pt>
                <c:pt idx="3">
                  <c:v>92</c:v>
                </c:pt>
                <c:pt idx="4">
                  <c:v>101</c:v>
                </c:pt>
              </c:numCache>
            </c:numRef>
          </c:val>
          <c:smooth val="0"/>
        </c:ser>
        <c:ser>
          <c:idx val="1"/>
          <c:order val="1"/>
          <c:tx>
            <c:strRef>
              <c:f>'EIM 8.x'!$B$32</c:f>
              <c:strCache>
                <c:ptCount val="1"/>
                <c:pt idx="0">
                  <c:v>P1/P2 Defects</c:v>
                </c:pt>
              </c:strCache>
            </c:strRef>
          </c:tx>
          <c:marker>
            <c:symbol val="none"/>
          </c:marker>
          <c:cat>
            <c:strRef>
              <c:f>'EIM 8.x'!$AD$30:$AH$30</c:f>
              <c:strCache>
                <c:ptCount val="5"/>
                <c:pt idx="0">
                  <c:v>September</c:v>
                </c:pt>
                <c:pt idx="1">
                  <c:v>October</c:v>
                </c:pt>
                <c:pt idx="2">
                  <c:v>November</c:v>
                </c:pt>
                <c:pt idx="3">
                  <c:v>December</c:v>
                </c:pt>
                <c:pt idx="4">
                  <c:v>January</c:v>
                </c:pt>
              </c:strCache>
            </c:strRef>
          </c:cat>
          <c:val>
            <c:numRef>
              <c:f>'EIM 8.x'!$AD$32:$AH$32</c:f>
              <c:numCache>
                <c:formatCode>General</c:formatCode>
                <c:ptCount val="5"/>
                <c:pt idx="0">
                  <c:v>15</c:v>
                </c:pt>
                <c:pt idx="1">
                  <c:v>3</c:v>
                </c:pt>
                <c:pt idx="2">
                  <c:v>8</c:v>
                </c:pt>
                <c:pt idx="3">
                  <c:v>8</c:v>
                </c:pt>
                <c:pt idx="4">
                  <c:v>13</c:v>
                </c:pt>
              </c:numCache>
            </c:numRef>
          </c:val>
          <c:smooth val="0"/>
        </c:ser>
        <c:dLbls>
          <c:showLegendKey val="0"/>
          <c:showVal val="0"/>
          <c:showCatName val="0"/>
          <c:showSerName val="0"/>
          <c:showPercent val="0"/>
          <c:showBubbleSize val="0"/>
        </c:dLbls>
        <c:marker val="1"/>
        <c:smooth val="0"/>
        <c:axId val="421570816"/>
        <c:axId val="421736448"/>
      </c:lineChart>
      <c:catAx>
        <c:axId val="421570816"/>
        <c:scaling>
          <c:orientation val="minMax"/>
        </c:scaling>
        <c:delete val="0"/>
        <c:axPos val="b"/>
        <c:majorTickMark val="none"/>
        <c:minorTickMark val="none"/>
        <c:tickLblPos val="nextTo"/>
        <c:crossAx val="421736448"/>
        <c:crosses val="autoZero"/>
        <c:auto val="1"/>
        <c:lblAlgn val="ctr"/>
        <c:lblOffset val="100"/>
        <c:noMultiLvlLbl val="0"/>
      </c:catAx>
      <c:valAx>
        <c:axId val="421736448"/>
        <c:scaling>
          <c:orientation val="minMax"/>
        </c:scaling>
        <c:delete val="0"/>
        <c:axPos val="l"/>
        <c:majorGridlines/>
        <c:title>
          <c:tx>
            <c:rich>
              <a:bodyPr/>
              <a:lstStyle/>
              <a:p>
                <a:pPr>
                  <a:defRPr/>
                </a:pPr>
                <a:endParaRPr lang="en-GB"/>
              </a:p>
              <a:p>
                <a:pPr>
                  <a:defRPr/>
                </a:pPr>
                <a:r>
                  <a:rPr lang="en-GB"/>
                  <a:t>Defect</a:t>
                </a:r>
                <a:r>
                  <a:rPr lang="en-GB" baseline="0"/>
                  <a:t>s</a:t>
                </a:r>
                <a:endParaRPr lang="en-GB"/>
              </a:p>
            </c:rich>
          </c:tx>
          <c:layout/>
          <c:overlay val="0"/>
        </c:title>
        <c:numFmt formatCode="General" sourceLinked="1"/>
        <c:majorTickMark val="none"/>
        <c:minorTickMark val="none"/>
        <c:tickLblPos val="nextTo"/>
        <c:crossAx val="421570816"/>
        <c:crosses val="autoZero"/>
        <c:crossBetween val="between"/>
      </c:valAx>
    </c:plotArea>
    <c:legend>
      <c:legendPos val="r"/>
      <c:layout/>
      <c:overlay val="0"/>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5586644" y="8765791"/>
            <a:ext cx="876128" cy="206566"/>
            <a:chOff x="8" y="1253"/>
            <a:chExt cx="7660" cy="1812"/>
          </a:xfrm>
        </p:grpSpPr>
        <p:sp>
          <p:nvSpPr>
            <p:cNvPr id="7" name="Rectangle 5"/>
            <p:cNvSpPr>
              <a:spLocks noChangeArrowheads="1"/>
            </p:cNvSpPr>
            <p:nvPr/>
          </p:nvSpPr>
          <p:spPr bwMode="auto">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8" name="Freeform 6"/>
            <p:cNvSpPr>
              <a:spLocks/>
            </p:cNvSpPr>
            <p:nvPr/>
          </p:nvSpPr>
          <p:spPr bwMode="auto">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9" name="Freeform 7"/>
            <p:cNvSpPr>
              <a:spLocks/>
            </p:cNvSpPr>
            <p:nvPr/>
          </p:nvSpPr>
          <p:spPr bwMode="auto">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0" name="Freeform 8"/>
            <p:cNvSpPr>
              <a:spLocks/>
            </p:cNvSpPr>
            <p:nvPr/>
          </p:nvSpPr>
          <p:spPr bwMode="auto">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1" name="Freeform 9"/>
            <p:cNvSpPr>
              <a:spLocks/>
            </p:cNvSpPr>
            <p:nvPr/>
          </p:nvSpPr>
          <p:spPr bwMode="auto">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2" name="Freeform 10"/>
            <p:cNvSpPr>
              <a:spLocks/>
            </p:cNvSpPr>
            <p:nvPr/>
          </p:nvSpPr>
          <p:spPr bwMode="auto">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3" name="Freeform 11"/>
            <p:cNvSpPr>
              <a:spLocks/>
            </p:cNvSpPr>
            <p:nvPr/>
          </p:nvSpPr>
          <p:spPr bwMode="auto">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4" name="Freeform 12"/>
            <p:cNvSpPr>
              <a:spLocks/>
            </p:cNvSpPr>
            <p:nvPr/>
          </p:nvSpPr>
          <p:spPr bwMode="auto">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5" name="Freeform 13"/>
            <p:cNvSpPr>
              <a:spLocks/>
            </p:cNvSpPr>
            <p:nvPr/>
          </p:nvSpPr>
          <p:spPr bwMode="auto">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6" name="Freeform 14"/>
            <p:cNvSpPr>
              <a:spLocks/>
            </p:cNvSpPr>
            <p:nvPr/>
          </p:nvSpPr>
          <p:spPr bwMode="auto">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7" name="Freeform 15"/>
            <p:cNvSpPr>
              <a:spLocks/>
            </p:cNvSpPr>
            <p:nvPr/>
          </p:nvSpPr>
          <p:spPr bwMode="auto">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8" name="Freeform 16"/>
            <p:cNvSpPr>
              <a:spLocks/>
            </p:cNvSpPr>
            <p:nvPr/>
          </p:nvSpPr>
          <p:spPr bwMode="auto">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19" name="Freeform 17"/>
            <p:cNvSpPr>
              <a:spLocks/>
            </p:cNvSpPr>
            <p:nvPr/>
          </p:nvSpPr>
          <p:spPr bwMode="auto">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0" name="Freeform 18"/>
            <p:cNvSpPr>
              <a:spLocks/>
            </p:cNvSpPr>
            <p:nvPr/>
          </p:nvSpPr>
          <p:spPr bwMode="auto">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1" name="Rectangle 19"/>
            <p:cNvSpPr>
              <a:spLocks noChangeArrowheads="1"/>
            </p:cNvSpPr>
            <p:nvPr/>
          </p:nvSpPr>
          <p:spPr bwMode="auto">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2" name="Freeform 20"/>
            <p:cNvSpPr>
              <a:spLocks/>
            </p:cNvSpPr>
            <p:nvPr/>
          </p:nvSpPr>
          <p:spPr bwMode="auto">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3" name="Freeform 21"/>
            <p:cNvSpPr>
              <a:spLocks/>
            </p:cNvSpPr>
            <p:nvPr/>
          </p:nvSpPr>
          <p:spPr bwMode="auto">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4" name="Freeform 22"/>
            <p:cNvSpPr>
              <a:spLocks noEditPoints="1"/>
            </p:cNvSpPr>
            <p:nvPr/>
          </p:nvSpPr>
          <p:spPr bwMode="auto">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5" name="Rectangle 23"/>
            <p:cNvSpPr>
              <a:spLocks noChangeArrowheads="1"/>
            </p:cNvSpPr>
            <p:nvPr/>
          </p:nvSpPr>
          <p:spPr bwMode="auto">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6" name="Freeform 24"/>
            <p:cNvSpPr>
              <a:spLocks noEditPoints="1"/>
            </p:cNvSpPr>
            <p:nvPr/>
          </p:nvSpPr>
          <p:spPr bwMode="auto">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7" name="Freeform 25"/>
            <p:cNvSpPr>
              <a:spLocks/>
            </p:cNvSpPr>
            <p:nvPr/>
          </p:nvSpPr>
          <p:spPr bwMode="auto">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8" name="Freeform 26"/>
            <p:cNvSpPr>
              <a:spLocks noEditPoints="1"/>
            </p:cNvSpPr>
            <p:nvPr/>
          </p:nvSpPr>
          <p:spPr bwMode="auto">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29" name="Freeform 27"/>
            <p:cNvSpPr>
              <a:spLocks/>
            </p:cNvSpPr>
            <p:nvPr/>
          </p:nvSpPr>
          <p:spPr bwMode="auto">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0" name="Freeform 28"/>
            <p:cNvSpPr>
              <a:spLocks noEditPoints="1"/>
            </p:cNvSpPr>
            <p:nvPr/>
          </p:nvSpPr>
          <p:spPr bwMode="auto">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1" name="Freeform 29"/>
            <p:cNvSpPr>
              <a:spLocks noEditPoints="1"/>
            </p:cNvSpPr>
            <p:nvPr/>
          </p:nvSpPr>
          <p:spPr bwMode="auto">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sp>
          <p:nvSpPr>
            <p:cNvPr id="32" name="Freeform 30"/>
            <p:cNvSpPr>
              <a:spLocks/>
            </p:cNvSpPr>
            <p:nvPr/>
          </p:nvSpPr>
          <p:spPr bwMode="auto">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dirty="0"/>
            </a:p>
          </p:txBody>
        </p:sp>
      </p:grpSp>
      <p:grpSp>
        <p:nvGrpSpPr>
          <p:cNvPr id="33" name="Group 32"/>
          <p:cNvGrpSpPr/>
          <p:nvPr/>
        </p:nvGrpSpPr>
        <p:grpSpPr>
          <a:xfrm>
            <a:off x="470334" y="8744724"/>
            <a:ext cx="4058317" cy="248700"/>
            <a:chOff x="681748" y="8704845"/>
            <a:chExt cx="4004552" cy="246221"/>
          </a:xfrm>
        </p:grpSpPr>
        <p:sp>
          <p:nvSpPr>
            <p:cNvPr id="34" name="TextBox 33"/>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a:solidFill>
                    <a:schemeClr val="bg2"/>
                  </a:solidFill>
                </a:rPr>
                <a:pPr algn="r"/>
                <a:t>‹#›</a:t>
              </a:fld>
              <a:endParaRPr lang="en-US" sz="800" dirty="0">
                <a:solidFill>
                  <a:schemeClr val="bg2"/>
                </a:solidFill>
              </a:endParaRPr>
            </a:p>
          </p:txBody>
        </p:sp>
        <p:sp>
          <p:nvSpPr>
            <p:cNvPr id="35" name="Date Placeholder 3"/>
            <p:cNvSpPr txBox="1">
              <a:spLocks/>
            </p:cNvSpPr>
            <p:nvPr/>
          </p:nvSpPr>
          <p:spPr>
            <a:xfrm>
              <a:off x="952512" y="8704845"/>
              <a:ext cx="3733788"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t>Copyright © </a:t>
              </a:r>
              <a:r>
                <a:rPr lang="en-GB" altLang="en-US" dirty="0" smtClean="0"/>
                <a:t>2015 </a:t>
              </a:r>
              <a:r>
                <a:rPr lang="en-GB" altLang="en-US" dirty="0"/>
                <a:t>BAE Systems. All Rights </a:t>
              </a:r>
              <a:r>
                <a:rPr lang="en-GB" altLang="en-US" dirty="0" smtClean="0"/>
                <a:t>Reserved. </a:t>
              </a:r>
              <a:br>
                <a:rPr lang="en-GB" altLang="en-US" dirty="0" smtClean="0"/>
              </a:br>
              <a:r>
                <a:rPr lang="en-GB" altLang="en-US" dirty="0" smtClean="0"/>
                <a:t>BAE Systems is a trade mark of BAE Systems plc</a:t>
              </a:r>
              <a:r>
                <a:rPr lang="en-GB" altLang="en-US" baseline="0" dirty="0" smtClean="0"/>
                <a:t> | </a:t>
              </a:r>
              <a:r>
                <a:rPr lang="en-GB" altLang="en-US" dirty="0" smtClean="0"/>
                <a:t>BAE SYSTEMS  PROPRIETARY </a:t>
              </a:r>
              <a:endParaRPr lang="en-GB" altLang="en-US" dirty="0"/>
            </a:p>
          </p:txBody>
        </p:sp>
        <p:sp>
          <p:nvSpPr>
            <p:cNvPr id="36"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t>| </a:t>
              </a:r>
              <a:endParaRPr lang="en-GB" altLang="en-US" dirty="0">
                <a:solidFill>
                  <a:schemeClr val="accent5"/>
                </a:solidFill>
              </a:endParaRPr>
            </a:p>
          </p:txBody>
        </p:sp>
      </p:grpSp>
    </p:spTree>
    <p:extLst>
      <p:ext uri="{BB962C8B-B14F-4D97-AF65-F5344CB8AC3E}">
        <p14:creationId xmlns:p14="http://schemas.microsoft.com/office/powerpoint/2010/main" val="270348562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03263" y="517525"/>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3807890"/>
            <a:ext cx="5560060" cy="4767328"/>
          </a:xfrm>
          <a:prstGeom prst="rect">
            <a:avLst/>
          </a:prstGeom>
        </p:spPr>
        <p:txBody>
          <a:bodyPr vert="horz" lIns="92492" tIns="46246" rIns="92492" bIns="46246"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9" name="Group 4"/>
          <p:cNvGrpSpPr>
            <a:grpSpLocks noChangeAspect="1"/>
          </p:cNvGrpSpPr>
          <p:nvPr/>
        </p:nvGrpSpPr>
        <p:grpSpPr bwMode="auto">
          <a:xfrm>
            <a:off x="5378940" y="8814143"/>
            <a:ext cx="876128" cy="206566"/>
            <a:chOff x="8" y="1253"/>
            <a:chExt cx="7660" cy="1812"/>
          </a:xfrm>
        </p:grpSpPr>
        <p:sp>
          <p:nvSpPr>
            <p:cNvPr id="10" name="Rectangle 5"/>
            <p:cNvSpPr>
              <a:spLocks noChangeArrowheads="1"/>
            </p:cNvSpPr>
            <p:nvPr/>
          </p:nvSpPr>
          <p:spPr bwMode="auto">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1" name="Freeform 6"/>
            <p:cNvSpPr>
              <a:spLocks/>
            </p:cNvSpPr>
            <p:nvPr/>
          </p:nvSpPr>
          <p:spPr bwMode="auto">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2" name="Freeform 7"/>
            <p:cNvSpPr>
              <a:spLocks/>
            </p:cNvSpPr>
            <p:nvPr/>
          </p:nvSpPr>
          <p:spPr bwMode="auto">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3" name="Freeform 8"/>
            <p:cNvSpPr>
              <a:spLocks/>
            </p:cNvSpPr>
            <p:nvPr/>
          </p:nvSpPr>
          <p:spPr bwMode="auto">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4" name="Freeform 9"/>
            <p:cNvSpPr>
              <a:spLocks/>
            </p:cNvSpPr>
            <p:nvPr/>
          </p:nvSpPr>
          <p:spPr bwMode="auto">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5" name="Freeform 10"/>
            <p:cNvSpPr>
              <a:spLocks/>
            </p:cNvSpPr>
            <p:nvPr/>
          </p:nvSpPr>
          <p:spPr bwMode="auto">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6" name="Freeform 11"/>
            <p:cNvSpPr>
              <a:spLocks/>
            </p:cNvSpPr>
            <p:nvPr/>
          </p:nvSpPr>
          <p:spPr bwMode="auto">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7" name="Freeform 12"/>
            <p:cNvSpPr>
              <a:spLocks/>
            </p:cNvSpPr>
            <p:nvPr/>
          </p:nvSpPr>
          <p:spPr bwMode="auto">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8" name="Freeform 13"/>
            <p:cNvSpPr>
              <a:spLocks/>
            </p:cNvSpPr>
            <p:nvPr/>
          </p:nvSpPr>
          <p:spPr bwMode="auto">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19" name="Freeform 14"/>
            <p:cNvSpPr>
              <a:spLocks/>
            </p:cNvSpPr>
            <p:nvPr/>
          </p:nvSpPr>
          <p:spPr bwMode="auto">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0" name="Freeform 15"/>
            <p:cNvSpPr>
              <a:spLocks/>
            </p:cNvSpPr>
            <p:nvPr/>
          </p:nvSpPr>
          <p:spPr bwMode="auto">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1" name="Freeform 16"/>
            <p:cNvSpPr>
              <a:spLocks/>
            </p:cNvSpPr>
            <p:nvPr/>
          </p:nvSpPr>
          <p:spPr bwMode="auto">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2" name="Freeform 17"/>
            <p:cNvSpPr>
              <a:spLocks/>
            </p:cNvSpPr>
            <p:nvPr/>
          </p:nvSpPr>
          <p:spPr bwMode="auto">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3" name="Freeform 18"/>
            <p:cNvSpPr>
              <a:spLocks/>
            </p:cNvSpPr>
            <p:nvPr/>
          </p:nvSpPr>
          <p:spPr bwMode="auto">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4" name="Rectangle 19"/>
            <p:cNvSpPr>
              <a:spLocks noChangeArrowheads="1"/>
            </p:cNvSpPr>
            <p:nvPr/>
          </p:nvSpPr>
          <p:spPr bwMode="auto">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5" name="Freeform 20"/>
            <p:cNvSpPr>
              <a:spLocks/>
            </p:cNvSpPr>
            <p:nvPr/>
          </p:nvSpPr>
          <p:spPr bwMode="auto">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6" name="Freeform 21"/>
            <p:cNvSpPr>
              <a:spLocks/>
            </p:cNvSpPr>
            <p:nvPr/>
          </p:nvSpPr>
          <p:spPr bwMode="auto">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7" name="Freeform 22"/>
            <p:cNvSpPr>
              <a:spLocks noEditPoints="1"/>
            </p:cNvSpPr>
            <p:nvPr/>
          </p:nvSpPr>
          <p:spPr bwMode="auto">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8" name="Rectangle 23"/>
            <p:cNvSpPr>
              <a:spLocks noChangeArrowheads="1"/>
            </p:cNvSpPr>
            <p:nvPr/>
          </p:nvSpPr>
          <p:spPr bwMode="auto">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29" name="Freeform 24"/>
            <p:cNvSpPr>
              <a:spLocks noEditPoints="1"/>
            </p:cNvSpPr>
            <p:nvPr/>
          </p:nvSpPr>
          <p:spPr bwMode="auto">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0" name="Freeform 25"/>
            <p:cNvSpPr>
              <a:spLocks/>
            </p:cNvSpPr>
            <p:nvPr/>
          </p:nvSpPr>
          <p:spPr bwMode="auto">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1" name="Freeform 26"/>
            <p:cNvSpPr>
              <a:spLocks noEditPoints="1"/>
            </p:cNvSpPr>
            <p:nvPr/>
          </p:nvSpPr>
          <p:spPr bwMode="auto">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2" name="Freeform 27"/>
            <p:cNvSpPr>
              <a:spLocks/>
            </p:cNvSpPr>
            <p:nvPr/>
          </p:nvSpPr>
          <p:spPr bwMode="auto">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3" name="Freeform 28"/>
            <p:cNvSpPr>
              <a:spLocks noEditPoints="1"/>
            </p:cNvSpPr>
            <p:nvPr/>
          </p:nvSpPr>
          <p:spPr bwMode="auto">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4" name="Freeform 29"/>
            <p:cNvSpPr>
              <a:spLocks noEditPoints="1"/>
            </p:cNvSpPr>
            <p:nvPr/>
          </p:nvSpPr>
          <p:spPr bwMode="auto">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sp>
          <p:nvSpPr>
            <p:cNvPr id="35" name="Freeform 30"/>
            <p:cNvSpPr>
              <a:spLocks/>
            </p:cNvSpPr>
            <p:nvPr/>
          </p:nvSpPr>
          <p:spPr bwMode="auto">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800" dirty="0"/>
            </a:p>
          </p:txBody>
        </p:sp>
      </p:grpSp>
      <p:grpSp>
        <p:nvGrpSpPr>
          <p:cNvPr id="39" name="Group 38"/>
          <p:cNvGrpSpPr/>
          <p:nvPr/>
        </p:nvGrpSpPr>
        <p:grpSpPr>
          <a:xfrm>
            <a:off x="470334" y="8792499"/>
            <a:ext cx="4058317" cy="248700"/>
            <a:chOff x="681748" y="8704845"/>
            <a:chExt cx="4004552" cy="246221"/>
          </a:xfrm>
        </p:grpSpPr>
        <p:sp>
          <p:nvSpPr>
            <p:cNvPr id="36" name="TextBox 35"/>
            <p:cNvSpPr txBox="1"/>
            <p:nvPr/>
          </p:nvSpPr>
          <p:spPr>
            <a:xfrm>
              <a:off x="681748" y="8704845"/>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solidFill>
                </a:rPr>
                <a:pPr algn="r"/>
                <a:t>‹#›</a:t>
              </a:fld>
              <a:endParaRPr lang="en-US" sz="800" dirty="0">
                <a:solidFill>
                  <a:schemeClr val="bg2"/>
                </a:solidFill>
              </a:endParaRPr>
            </a:p>
          </p:txBody>
        </p:sp>
        <p:sp>
          <p:nvSpPr>
            <p:cNvPr id="37" name="Date Placeholder 3"/>
            <p:cNvSpPr txBox="1">
              <a:spLocks/>
            </p:cNvSpPr>
            <p:nvPr/>
          </p:nvSpPr>
          <p:spPr>
            <a:xfrm>
              <a:off x="952512" y="8704845"/>
              <a:ext cx="3733788"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t>Copyright © </a:t>
              </a:r>
              <a:r>
                <a:rPr lang="en-GB" altLang="en-US" dirty="0" smtClean="0"/>
                <a:t>2015 </a:t>
              </a:r>
              <a:r>
                <a:rPr lang="en-GB" altLang="en-US" dirty="0"/>
                <a:t>BAE Systems. All Rights </a:t>
              </a:r>
              <a:r>
                <a:rPr lang="en-GB" altLang="en-US" dirty="0" smtClean="0"/>
                <a:t>Reserved. </a:t>
              </a:r>
              <a:br>
                <a:rPr lang="en-GB" altLang="en-US" dirty="0" smtClean="0"/>
              </a:br>
              <a:r>
                <a:rPr lang="en-GB" altLang="en-US" dirty="0" smtClean="0"/>
                <a:t>BAE Systems is a trade mark of BAE Systems plc</a:t>
              </a:r>
              <a:r>
                <a:rPr lang="en-GB" altLang="en-US" baseline="0" dirty="0" smtClean="0"/>
                <a:t> | </a:t>
              </a:r>
              <a:r>
                <a:rPr lang="en-GB" altLang="en-US" dirty="0" smtClean="0"/>
                <a:t>BAE SYSTEMS  PROPRIETARY </a:t>
              </a:r>
              <a:endParaRPr lang="en-GB" altLang="en-US" dirty="0"/>
            </a:p>
          </p:txBody>
        </p:sp>
        <p:sp>
          <p:nvSpPr>
            <p:cNvPr id="38" name="Date Placeholder 3"/>
            <p:cNvSpPr txBox="1">
              <a:spLocks/>
            </p:cNvSpPr>
            <p:nvPr/>
          </p:nvSpPr>
          <p:spPr>
            <a:xfrm>
              <a:off x="881212" y="8704845"/>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t>| </a:t>
              </a:r>
              <a:endParaRPr lang="en-GB" altLang="en-US" dirty="0">
                <a:solidFill>
                  <a:schemeClr val="accent5"/>
                </a:solidFill>
              </a:endParaRPr>
            </a:p>
          </p:txBody>
        </p:sp>
      </p:grpSp>
      <p:sp>
        <p:nvSpPr>
          <p:cNvPr id="2" name="Header Placeholder 1"/>
          <p:cNvSpPr>
            <a:spLocks noGrp="1"/>
          </p:cNvSpPr>
          <p:nvPr>
            <p:ph type="hdr" sz="quarter"/>
          </p:nvPr>
        </p:nvSpPr>
        <p:spPr>
          <a:xfrm>
            <a:off x="0" y="0"/>
            <a:ext cx="3011488" cy="463550"/>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3627488045"/>
      </p:ext>
    </p:extLst>
  </p:cSld>
  <p:clrMap bg1="lt1" tx1="dk1" bg2="lt2" tx2="dk2" accent1="accent1" accent2="accent2" accent3="accent3" accent4="accent4" accent5="accent5" accent6="accent6" hlink="hlink" folHlink="folHlink"/>
  <p:hf ftr="0" dt="0"/>
  <p:notesStyle>
    <a:lvl1pPr marL="173038" indent="-173038" algn="l" defTabSz="914400" rtl="0" eaLnBrk="1" latinLnBrk="0" hangingPunct="1">
      <a:lnSpc>
        <a:spcPct val="90000"/>
      </a:lnSpc>
      <a:spcBef>
        <a:spcPts val="200"/>
      </a:spcBef>
      <a:buFont typeface="Arial" panose="020B0604020202020204" pitchFamily="34" charset="0"/>
      <a:buChar char="•"/>
      <a:defRPr sz="1600" kern="1200">
        <a:solidFill>
          <a:schemeClr val="tx1"/>
        </a:solidFill>
        <a:latin typeface="+mn-lt"/>
        <a:ea typeface="+mn-ea"/>
        <a:cs typeface="+mn-cs"/>
      </a:defRPr>
    </a:lvl1pPr>
    <a:lvl2pPr marL="346075" indent="-173038" algn="l" defTabSz="914400" rtl="0" eaLnBrk="1" latinLnBrk="0" hangingPunct="1">
      <a:lnSpc>
        <a:spcPct val="90000"/>
      </a:lnSpc>
      <a:spcBef>
        <a:spcPts val="200"/>
      </a:spcBef>
      <a:buClr>
        <a:schemeClr val="tx2"/>
      </a:buClr>
      <a:buFont typeface="Arial" panose="020B0604020202020204" pitchFamily="34" charset="0"/>
      <a:buChar char="•"/>
      <a:defRPr sz="1400" kern="1200">
        <a:solidFill>
          <a:schemeClr val="tx2"/>
        </a:solidFill>
        <a:latin typeface="+mn-lt"/>
        <a:ea typeface="+mn-ea"/>
        <a:cs typeface="+mn-cs"/>
      </a:defRPr>
    </a:lvl2pPr>
    <a:lvl3pPr marL="512763" indent="-16668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3pPr>
    <a:lvl4pPr marL="685800"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4pPr>
    <a:lvl5pPr marL="858838" indent="-173038" algn="l" defTabSz="914400" rtl="0" eaLnBrk="1" latinLnBrk="0" hangingPunct="1">
      <a:lnSpc>
        <a:spcPct val="90000"/>
      </a:lnSpc>
      <a:spcBef>
        <a:spcPts val="200"/>
      </a:spcBef>
      <a:buClr>
        <a:schemeClr val="tx2"/>
      </a:buClr>
      <a:buFont typeface="Arial" panose="020B0604020202020204" pitchFamily="34" charset="0"/>
      <a:buChar char="•"/>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smtClean="0"/>
              <a:t>Introduction</a:t>
            </a:r>
            <a:endParaRPr lang="en-US" dirty="0"/>
          </a:p>
        </p:txBody>
      </p:sp>
      <p:sp>
        <p:nvSpPr>
          <p:cNvPr id="4" name="Header Placeholder 3"/>
          <p:cNvSpPr>
            <a:spLocks noGrp="1"/>
          </p:cNvSpPr>
          <p:nvPr>
            <p:ph type="hdr" sz="quarter" idx="10"/>
          </p:nvPr>
        </p:nvSpPr>
        <p:spPr>
          <a:xfrm>
            <a:off x="0" y="0"/>
            <a:ext cx="2945397" cy="496490"/>
          </a:xfrm>
          <a:prstGeom prst="rect">
            <a:avLst/>
          </a:prstGeom>
        </p:spPr>
        <p:txBody>
          <a:bodyPr lIns="86755" tIns="43377" rIns="86755" bIns="43377"/>
          <a:lstStyle/>
          <a:p>
            <a:endParaRPr lang="en-US" dirty="0">
              <a:solidFill>
                <a:prstClr val="black"/>
              </a:solidFill>
              <a:latin typeface="Calibri"/>
            </a:endParaRPr>
          </a:p>
        </p:txBody>
      </p:sp>
    </p:spTree>
    <p:extLst>
      <p:ext uri="{BB962C8B-B14F-4D97-AF65-F5344CB8AC3E}">
        <p14:creationId xmlns:p14="http://schemas.microsoft.com/office/powerpoint/2010/main" val="282164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solidFill>
                  <a:prstClr val="black"/>
                </a:solidFill>
                <a:latin typeface="Calibri"/>
              </a:rPr>
              <a:pPr/>
              <a:t>3</a:t>
            </a:fld>
            <a:endParaRPr lang="en-GB" dirty="0">
              <a:solidFill>
                <a:prstClr val="black"/>
              </a:solidFill>
              <a:latin typeface="Calibri"/>
            </a:endParaRPr>
          </a:p>
        </p:txBody>
      </p:sp>
    </p:spTree>
    <p:extLst>
      <p:ext uri="{BB962C8B-B14F-4D97-AF65-F5344CB8AC3E}">
        <p14:creationId xmlns:p14="http://schemas.microsoft.com/office/powerpoint/2010/main" val="311255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solidFill>
                  <a:prstClr val="black"/>
                </a:solidFill>
                <a:latin typeface="Calibri"/>
              </a:rPr>
              <a:pPr/>
              <a:t>4</a:t>
            </a:fld>
            <a:endParaRPr lang="en-GB" dirty="0">
              <a:solidFill>
                <a:prstClr val="black"/>
              </a:solidFill>
              <a:latin typeface="Calibri"/>
            </a:endParaRPr>
          </a:p>
        </p:txBody>
      </p:sp>
    </p:spTree>
    <p:extLst>
      <p:ext uri="{BB962C8B-B14F-4D97-AF65-F5344CB8AC3E}">
        <p14:creationId xmlns:p14="http://schemas.microsoft.com/office/powerpoint/2010/main" val="3112555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solidFill>
                  <a:prstClr val="black"/>
                </a:solidFill>
                <a:latin typeface="Calibri"/>
              </a:rPr>
              <a:pPr/>
              <a:t>12</a:t>
            </a:fld>
            <a:endParaRPr lang="en-GB" dirty="0">
              <a:solidFill>
                <a:prstClr val="black"/>
              </a:solidFill>
              <a:latin typeface="Calibri"/>
            </a:endParaRPr>
          </a:p>
        </p:txBody>
      </p:sp>
    </p:spTree>
    <p:extLst>
      <p:ext uri="{BB962C8B-B14F-4D97-AF65-F5344CB8AC3E}">
        <p14:creationId xmlns:p14="http://schemas.microsoft.com/office/powerpoint/2010/main" val="311255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solidFill>
                <a:prstClr val="black"/>
              </a:solidFill>
              <a:latin typeface="Calibri"/>
            </a:endParaRPr>
          </a:p>
        </p:txBody>
      </p:sp>
    </p:spTree>
    <p:extLst>
      <p:ext uri="{BB962C8B-B14F-4D97-AF65-F5344CB8AC3E}">
        <p14:creationId xmlns:p14="http://schemas.microsoft.com/office/powerpoint/2010/main" val="48394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517525"/>
            <a:ext cx="5540375" cy="311785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35996" y="8772278"/>
            <a:ext cx="3012457" cy="462320"/>
          </a:xfrm>
          <a:prstGeom prst="rect">
            <a:avLst/>
          </a:prstGeom>
        </p:spPr>
        <p:txBody>
          <a:bodyPr/>
          <a:lstStyle/>
          <a:p>
            <a:fld id="{49152F63-DA6E-4BA7-ABDE-BAF7C34F3653}" type="slidenum">
              <a:rPr lang="en-GB" smtClean="0">
                <a:solidFill>
                  <a:prstClr val="black"/>
                </a:solidFill>
                <a:latin typeface="Calibri"/>
              </a:rPr>
              <a:pPr/>
              <a:t>18</a:t>
            </a:fld>
            <a:endParaRPr lang="en-GB" dirty="0">
              <a:solidFill>
                <a:prstClr val="black"/>
              </a:solidFill>
              <a:latin typeface="Calibri"/>
            </a:endParaRPr>
          </a:p>
        </p:txBody>
      </p:sp>
    </p:spTree>
    <p:extLst>
      <p:ext uri="{BB962C8B-B14F-4D97-AF65-F5344CB8AC3E}">
        <p14:creationId xmlns:p14="http://schemas.microsoft.com/office/powerpoint/2010/main" val="311255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solidFill>
                <a:prstClr val="black"/>
              </a:solidFill>
              <a:latin typeface="Calibri"/>
            </a:endParaRPr>
          </a:p>
        </p:txBody>
      </p:sp>
    </p:spTree>
    <p:extLst>
      <p:ext uri="{BB962C8B-B14F-4D97-AF65-F5344CB8AC3E}">
        <p14:creationId xmlns:p14="http://schemas.microsoft.com/office/powerpoint/2010/main" val="1642279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Header Placeholder 3"/>
          <p:cNvSpPr>
            <a:spLocks noGrp="1"/>
          </p:cNvSpPr>
          <p:nvPr>
            <p:ph type="hdr" sz="quarter" idx="10"/>
          </p:nvPr>
        </p:nvSpPr>
        <p:spPr/>
        <p:txBody>
          <a:bodyPr/>
          <a:lstStyle/>
          <a:p>
            <a:endParaRPr lang="en-US" dirty="0">
              <a:solidFill>
                <a:prstClr val="black"/>
              </a:solidFill>
              <a:latin typeface="Calibri"/>
            </a:endParaRPr>
          </a:p>
        </p:txBody>
      </p:sp>
    </p:spTree>
    <p:extLst>
      <p:ext uri="{BB962C8B-B14F-4D97-AF65-F5344CB8AC3E}">
        <p14:creationId xmlns:p14="http://schemas.microsoft.com/office/powerpoint/2010/main" val="164227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Master Title Style</a:t>
            </a:r>
            <a:endParaRPr lang="en-US" dirty="0"/>
          </a:p>
        </p:txBody>
      </p:sp>
      <p:sp>
        <p:nvSpPr>
          <p:cNvPr id="38" name="Rectangle 37"/>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9" name="Group 4"/>
          <p:cNvGrpSpPr>
            <a:grpSpLocks noChangeAspect="1"/>
          </p:cNvGrpSpPr>
          <p:nvPr userDrawn="1"/>
        </p:nvGrpSpPr>
        <p:grpSpPr bwMode="gray">
          <a:xfrm>
            <a:off x="9720862" y="6216299"/>
            <a:ext cx="1553370" cy="367455"/>
            <a:chOff x="8" y="1253"/>
            <a:chExt cx="7660" cy="1812"/>
          </a:xfrm>
        </p:grpSpPr>
        <p:sp>
          <p:nvSpPr>
            <p:cNvPr id="10"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2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47" name="TextBox 46"/>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8"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a:t>
            </a:r>
            <a:r>
              <a:rPr lang="en-GB" altLang="en-US" baseline="0" dirty="0" smtClean="0">
                <a:solidFill>
                  <a:schemeClr val="bg2">
                    <a:lumMod val="75000"/>
                  </a:schemeClr>
                </a:solidFill>
              </a:rPr>
              <a:t> </a:t>
            </a:r>
            <a:r>
              <a:rPr lang="en-GB" altLang="en-US" dirty="0" smtClean="0">
                <a:solidFill>
                  <a:schemeClr val="bg2">
                    <a:lumMod val="75000"/>
                  </a:schemeClr>
                </a:solidFill>
              </a:rPr>
              <a:t>BAE </a:t>
            </a:r>
            <a:r>
              <a:rPr lang="en-GB" altLang="en-US" dirty="0">
                <a:solidFill>
                  <a:schemeClr val="bg2">
                    <a:lumMod val="75000"/>
                  </a:schemeClr>
                </a:solidFill>
              </a:rPr>
              <a:t>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124489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1" name="Rectangle 90"/>
          <p:cNvSpPr/>
          <p:nvPr userDrawn="1"/>
        </p:nvSpPr>
        <p:spPr bwMode="gray">
          <a:xfrm>
            <a:off x="0"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9" name="TextBox 38"/>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0"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1"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18585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9" name="Title 1"/>
          <p:cNvSpPr>
            <a:spLocks noGrp="1"/>
          </p:cNvSpPr>
          <p:nvPr>
            <p:ph type="ctrTitle" hasCustomPrompt="1"/>
          </p:nvPr>
        </p:nvSpPr>
        <p:spPr bwMode="gray">
          <a:xfrm>
            <a:off x="1237120" y="2732674"/>
            <a:ext cx="10037112" cy="646331"/>
          </a:xfrm>
        </p:spPr>
        <p:txBody>
          <a:bodyPr wrap="square" anchor="b">
            <a:spAutoFit/>
          </a:bodyPr>
          <a:lstStyle>
            <a:lvl1pPr algn="l">
              <a:lnSpc>
                <a:spcPct val="100000"/>
              </a:lnSpc>
              <a:defRPr sz="4200">
                <a:solidFill>
                  <a:schemeClr val="tx2"/>
                </a:solidFill>
              </a:defRPr>
            </a:lvl1pPr>
          </a:lstStyle>
          <a:p>
            <a:r>
              <a:rPr lang="en-US" dirty="0" smtClean="0"/>
              <a:t>Click to Edit Master Title Style</a:t>
            </a:r>
            <a:endParaRPr lang="en-US" dirty="0"/>
          </a:p>
        </p:txBody>
      </p:sp>
      <p:sp>
        <p:nvSpPr>
          <p:cNvPr id="70" name="Rectangle 69"/>
          <p:cNvSpPr/>
          <p:nvPr userDrawn="1"/>
        </p:nvSpPr>
        <p:spPr bwMode="gray">
          <a:xfrm>
            <a:off x="914161" y="2878931"/>
            <a:ext cx="164739" cy="395288"/>
          </a:xfrm>
          <a:prstGeom prst="rect">
            <a:avLst/>
          </a:prstGeom>
          <a:solidFill>
            <a:srgbClr val="FC4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35" name="Rectangle 34"/>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7" name="Group 4"/>
          <p:cNvGrpSpPr>
            <a:grpSpLocks noChangeAspect="1"/>
          </p:cNvGrpSpPr>
          <p:nvPr userDrawn="1"/>
        </p:nvGrpSpPr>
        <p:grpSpPr bwMode="gray">
          <a:xfrm>
            <a:off x="9980972" y="6246852"/>
            <a:ext cx="1295040" cy="306348"/>
            <a:chOff x="8" y="1253"/>
            <a:chExt cx="7660" cy="1812"/>
          </a:xfrm>
        </p:grpSpPr>
        <p:sp>
          <p:nvSpPr>
            <p:cNvPr id="3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6" name="TextBox 6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7"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8"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268395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Right">
    <p:spTree>
      <p:nvGrpSpPr>
        <p:cNvPr id="1" name=""/>
        <p:cNvGrpSpPr/>
        <p:nvPr/>
      </p:nvGrpSpPr>
      <p:grpSpPr>
        <a:xfrm>
          <a:off x="0" y="0"/>
          <a:ext cx="0" cy="0"/>
          <a:chOff x="0" y="0"/>
          <a:chExt cx="0" cy="0"/>
        </a:xfrm>
      </p:grpSpPr>
      <p:sp>
        <p:nvSpPr>
          <p:cNvPr id="5" name="Rectangle 4"/>
          <p:cNvSpPr/>
          <p:nvPr userDrawn="1"/>
        </p:nvSpPr>
        <p:spPr bwMode="gray">
          <a:xfrm>
            <a:off x="0"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16" name="Title 1"/>
          <p:cNvSpPr>
            <a:spLocks noGrp="1"/>
          </p:cNvSpPr>
          <p:nvPr>
            <p:ph type="title" hasCustomPrompt="1"/>
          </p:nvPr>
        </p:nvSpPr>
        <p:spPr bwMode="gray">
          <a:xfrm>
            <a:off x="6876832"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7" name="Content Placeholder 2"/>
          <p:cNvSpPr>
            <a:spLocks noGrp="1"/>
          </p:cNvSpPr>
          <p:nvPr>
            <p:ph idx="1"/>
          </p:nvPr>
        </p:nvSpPr>
        <p:spPr bwMode="gray">
          <a:xfrm>
            <a:off x="6553874"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2"/>
          </p:nvPr>
        </p:nvSpPr>
        <p:spPr bwMode="gray">
          <a:xfrm>
            <a:off x="6883976"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Rectangle 18"/>
          <p:cNvSpPr/>
          <p:nvPr userDrawn="1"/>
        </p:nvSpPr>
        <p:spPr bwMode="gray">
          <a:xfrm>
            <a:off x="6553874"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8" name="Picture Placeholder 7"/>
          <p:cNvSpPr>
            <a:spLocks noGrp="1"/>
          </p:cNvSpPr>
          <p:nvPr>
            <p:ph type="pic" sz="quarter" idx="13"/>
          </p:nvPr>
        </p:nvSpPr>
        <p:spPr bwMode="gray">
          <a:xfrm>
            <a:off x="1"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88310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and Image - Left">
    <p:spTree>
      <p:nvGrpSpPr>
        <p:cNvPr id="1" name=""/>
        <p:cNvGrpSpPr/>
        <p:nvPr/>
      </p:nvGrpSpPr>
      <p:grpSpPr>
        <a:xfrm>
          <a:off x="0" y="0"/>
          <a:ext cx="0" cy="0"/>
          <a:chOff x="0" y="0"/>
          <a:chExt cx="0" cy="0"/>
        </a:xfrm>
      </p:grpSpPr>
      <p:sp>
        <p:nvSpPr>
          <p:cNvPr id="5" name="Rectangle 4"/>
          <p:cNvSpPr/>
          <p:nvPr userDrawn="1"/>
        </p:nvSpPr>
        <p:spPr bwMode="gray">
          <a:xfrm>
            <a:off x="6096001" y="0"/>
            <a:ext cx="6095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8" name="Picture Placeholder 7"/>
          <p:cNvSpPr>
            <a:spLocks noGrp="1"/>
          </p:cNvSpPr>
          <p:nvPr>
            <p:ph type="pic" sz="quarter" idx="13"/>
          </p:nvPr>
        </p:nvSpPr>
        <p:spPr bwMode="gray">
          <a:xfrm>
            <a:off x="6096002" y="0"/>
            <a:ext cx="6095998" cy="6857999"/>
          </a:xfrm>
        </p:spPr>
        <p:txBody>
          <a:bodyPr/>
          <a:lstStyle>
            <a:lvl1pPr marL="0" indent="0" algn="ctr">
              <a:buFontTx/>
              <a:buNone/>
              <a:defRPr>
                <a:solidFill>
                  <a:schemeClr val="tx2"/>
                </a:solidFill>
              </a:defRPr>
            </a:lvl1pPr>
          </a:lstStyle>
          <a:p>
            <a:r>
              <a:rPr lang="en-US" dirty="0" smtClean="0"/>
              <a:t>Click icon to add picture</a:t>
            </a:r>
            <a:endParaRPr lang="en-US" dirty="0"/>
          </a:p>
        </p:txBody>
      </p:sp>
      <p:sp>
        <p:nvSpPr>
          <p:cNvPr id="53" name="TextBox 52"/>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4"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55"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62" name="Title 1"/>
          <p:cNvSpPr>
            <a:spLocks noGrp="1"/>
          </p:cNvSpPr>
          <p:nvPr>
            <p:ph type="title" hasCustomPrompt="1"/>
          </p:nvPr>
        </p:nvSpPr>
        <p:spPr bwMode="gray">
          <a:xfrm>
            <a:off x="1237120" y="432268"/>
            <a:ext cx="4396918"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65" name="Content Placeholder 2"/>
          <p:cNvSpPr>
            <a:spLocks noGrp="1"/>
          </p:cNvSpPr>
          <p:nvPr>
            <p:ph idx="1"/>
          </p:nvPr>
        </p:nvSpPr>
        <p:spPr bwMode="gray">
          <a:xfrm>
            <a:off x="914162" y="2151687"/>
            <a:ext cx="4719876" cy="3791913"/>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6" name="Text Placeholder 2"/>
          <p:cNvSpPr>
            <a:spLocks noGrp="1"/>
          </p:cNvSpPr>
          <p:nvPr>
            <p:ph type="body" idx="12"/>
          </p:nvPr>
        </p:nvSpPr>
        <p:spPr bwMode="gray">
          <a:xfrm>
            <a:off x="1244264" y="1432877"/>
            <a:ext cx="4389774" cy="261610"/>
          </a:xfrm>
          <a:prstGeom prst="rect">
            <a:avLst/>
          </a:prstGeom>
        </p:spPr>
        <p:txBody>
          <a:bodyPr wrap="square" anchor="t">
            <a:sp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9" name="Rectangle 68"/>
          <p:cNvSpPr/>
          <p:nvPr userDrawn="1"/>
        </p:nvSpPr>
        <p:spPr bwMode="gray">
          <a:xfrm>
            <a:off x="914162"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8171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7" name="Rectangle 6"/>
          <p:cNvSpPr/>
          <p:nvPr userDrawn="1"/>
        </p:nvSpPr>
        <p:spPr bwMode="gray">
          <a:xfrm>
            <a:off x="0" y="0"/>
            <a:ext cx="6095999" cy="68580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2" name="Title 1"/>
          <p:cNvSpPr>
            <a:spLocks noGrp="1"/>
          </p:cNvSpPr>
          <p:nvPr>
            <p:ph type="title" hasCustomPrompt="1"/>
          </p:nvPr>
        </p:nvSpPr>
        <p:spPr bwMode="gray">
          <a:xfrm>
            <a:off x="1237120" y="432268"/>
            <a:ext cx="4396918" cy="946941"/>
          </a:xfrm>
        </p:spPr>
        <p:txBody>
          <a:bodyPr wrap="square">
            <a:noAutofit/>
          </a:bodyPr>
          <a:lstStyle>
            <a:lvl1pPr>
              <a:defRPr>
                <a:solidFill>
                  <a:schemeClr val="bg1"/>
                </a:solidFill>
              </a:defRPr>
            </a:lvl1pPr>
          </a:lstStyle>
          <a:p>
            <a:r>
              <a:rPr lang="en-US" dirty="0" smtClean="0"/>
              <a:t>Click to Edit Master</a:t>
            </a:r>
            <a:br>
              <a:rPr lang="en-US" dirty="0" smtClean="0"/>
            </a:br>
            <a:r>
              <a:rPr lang="en-US" dirty="0" smtClean="0"/>
              <a:t>Title Style</a:t>
            </a:r>
            <a:endParaRPr lang="en-US" dirty="0"/>
          </a:p>
        </p:txBody>
      </p:sp>
      <p:sp>
        <p:nvSpPr>
          <p:cNvPr id="50" name="Rectangle 49"/>
          <p:cNvSpPr/>
          <p:nvPr userDrawn="1"/>
        </p:nvSpPr>
        <p:spPr bwMode="gray">
          <a:xfrm>
            <a:off x="914162" y="455695"/>
            <a:ext cx="164739" cy="81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p:cNvSpPr>
            <a:spLocks noGrp="1"/>
          </p:cNvSpPr>
          <p:nvPr>
            <p:ph type="body" sz="quarter" idx="15" hasCustomPrompt="1"/>
          </p:nvPr>
        </p:nvSpPr>
        <p:spPr bwMode="gray">
          <a:xfrm>
            <a:off x="914400" y="2222500"/>
            <a:ext cx="4719638" cy="3716338"/>
          </a:xfrm>
        </p:spPr>
        <p:txBody>
          <a:bodyPr/>
          <a:lstStyle>
            <a:lvl1pPr marL="174625" indent="-174625">
              <a:lnSpc>
                <a:spcPct val="130000"/>
              </a:lnSpc>
              <a:spcBef>
                <a:spcPts val="600"/>
              </a:spcBef>
              <a:spcAft>
                <a:spcPts val="600"/>
              </a:spcAft>
              <a:buClr>
                <a:schemeClr val="bg1"/>
              </a:buClr>
              <a:buFont typeface="Tahoma" panose="020B0604030504040204" pitchFamily="34" charset="0"/>
              <a:buChar char="["/>
              <a:defRPr>
                <a:solidFill>
                  <a:schemeClr val="bg1"/>
                </a:solidFill>
              </a:defRPr>
            </a:lvl1pPr>
            <a:lvl2pPr marL="177800" indent="-3175">
              <a:spcBef>
                <a:spcPts val="1200"/>
              </a:spcBef>
              <a:spcAft>
                <a:spcPts val="600"/>
              </a:spcAft>
              <a:buFont typeface="Tahoma" panose="020B0604030504040204" pitchFamily="34" charset="0"/>
              <a:buChar char="​"/>
              <a:defRPr b="1">
                <a:solidFill>
                  <a:schemeClr val="tx1"/>
                </a:solidFill>
              </a:defRPr>
            </a:lvl2pPr>
            <a:lvl3pPr marL="174625" indent="0">
              <a:spcBef>
                <a:spcPts val="0"/>
              </a:spcBef>
              <a:spcAft>
                <a:spcPts val="600"/>
              </a:spcAft>
              <a:buFont typeface="Tahoma" panose="020B0604030504040204" pitchFamily="34" charset="0"/>
              <a:buChar char="​"/>
              <a:defRPr sz="1000">
                <a:solidFill>
                  <a:schemeClr val="tx1"/>
                </a:solidFill>
              </a:defRPr>
            </a:lvl3pPr>
            <a:lvl4pPr>
              <a:defRPr>
                <a:solidFill>
                  <a:schemeClr val="bg1"/>
                </a:solidFill>
              </a:defRPr>
            </a:lvl4pPr>
            <a:lvl5pPr>
              <a:defRPr>
                <a:solidFill>
                  <a:schemeClr val="bg1"/>
                </a:solidFill>
              </a:defRPr>
            </a:lvl5pPr>
            <a:lvl6pPr>
              <a:defRPr>
                <a:solidFill>
                  <a:schemeClr val="bg1"/>
                </a:solidFill>
              </a:defRPr>
            </a:lvl6pPr>
            <a:lvl7pPr marL="177800" indent="-177800">
              <a:spcBef>
                <a:spcPts val="1400"/>
              </a:spcBef>
              <a:spcAft>
                <a:spcPts val="0"/>
              </a:spcAft>
              <a:buClr>
                <a:schemeClr val="bg1"/>
              </a:buClr>
              <a:defRPr sz="2000">
                <a:solidFill>
                  <a:schemeClr val="bg1"/>
                </a:solidFill>
              </a:defRPr>
            </a:lvl7pPr>
            <a:lvl8pPr marL="342900" indent="-165100">
              <a:lnSpc>
                <a:spcPct val="85000"/>
              </a:lnSpc>
              <a:spcBef>
                <a:spcPts val="600"/>
              </a:spcBef>
              <a:spcAft>
                <a:spcPts val="200"/>
              </a:spcAft>
              <a:buClr>
                <a:schemeClr val="bg1"/>
              </a:buClr>
              <a:buFont typeface="Arial" panose="020B0604020202020204" pitchFamily="34" charset="0"/>
              <a:buChar char="•"/>
              <a:tabLst/>
              <a:defRPr sz="2000" b="0">
                <a:solidFill>
                  <a:schemeClr val="bg1"/>
                </a:solidFill>
              </a:defRPr>
            </a:lvl8pPr>
            <a:lvl9pPr marL="514350" indent="-171450">
              <a:spcBef>
                <a:spcPts val="600"/>
              </a:spcBef>
              <a:spcAft>
                <a:spcPts val="200"/>
              </a:spcAft>
              <a:buClr>
                <a:schemeClr val="bg1"/>
              </a:buClr>
              <a:buFont typeface="Arial" panose="020B0604020202020204" pitchFamily="34" charset="0"/>
              <a:buChar char="•"/>
              <a:tabLst/>
              <a:defRPr sz="1800" b="0">
                <a:solidFill>
                  <a:schemeClr val="bg1"/>
                </a:solidFill>
              </a:defRPr>
            </a:lvl9pPr>
          </a:lstStyle>
          <a:p>
            <a:pPr lvl="0"/>
            <a:r>
              <a:rPr lang="en-US" dirty="0" smtClean="0"/>
              <a:t>Click to edit Master text styles ]</a:t>
            </a:r>
          </a:p>
          <a:p>
            <a:pPr lvl="1"/>
            <a:r>
              <a:rPr lang="en-US" dirty="0" smtClean="0"/>
              <a:t>Attribution</a:t>
            </a:r>
          </a:p>
          <a:p>
            <a:pPr lvl="2"/>
            <a:r>
              <a:rPr lang="en-US" dirty="0" smtClean="0"/>
              <a:t>Third level</a:t>
            </a:r>
          </a:p>
          <a:p>
            <a:pPr lvl="3"/>
            <a:r>
              <a:rPr lang="en-US" dirty="0" smtClean="0"/>
              <a:t>Fourth level</a:t>
            </a:r>
          </a:p>
          <a:p>
            <a:pPr lvl="4"/>
            <a:r>
              <a:rPr lang="en-US" dirty="0" smtClean="0"/>
              <a:t>Fifth level</a:t>
            </a:r>
          </a:p>
          <a:p>
            <a:pPr lvl="5"/>
            <a:r>
              <a:rPr lang="en-US" dirty="0" err="1" smtClean="0"/>
              <a:t>Ijwebglwiejgbk</a:t>
            </a:r>
            <a:endParaRPr lang="en-US" dirty="0" smtClean="0"/>
          </a:p>
          <a:p>
            <a:pPr lvl="6"/>
            <a:r>
              <a:rPr lang="en-US" dirty="0" smtClean="0"/>
              <a:t>One</a:t>
            </a:r>
          </a:p>
          <a:p>
            <a:pPr lvl="7"/>
            <a:r>
              <a:rPr lang="en-US" dirty="0" smtClean="0"/>
              <a:t>Quote</a:t>
            </a:r>
          </a:p>
          <a:p>
            <a:pPr lvl="8"/>
            <a:r>
              <a:rPr lang="en-US" dirty="0" smtClean="0"/>
              <a:t>Attribution</a:t>
            </a:r>
          </a:p>
        </p:txBody>
      </p:sp>
      <p:grpSp>
        <p:nvGrpSpPr>
          <p:cNvPr id="47" name="Group 4"/>
          <p:cNvGrpSpPr>
            <a:grpSpLocks noChangeAspect="1"/>
          </p:cNvGrpSpPr>
          <p:nvPr userDrawn="1"/>
        </p:nvGrpSpPr>
        <p:grpSpPr bwMode="gray">
          <a:xfrm>
            <a:off x="9980972" y="6246852"/>
            <a:ext cx="1295040" cy="306348"/>
            <a:chOff x="8" y="1253"/>
            <a:chExt cx="7660" cy="1812"/>
          </a:xfrm>
        </p:grpSpPr>
        <p:sp>
          <p:nvSpPr>
            <p:cNvPr id="48"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76" name="Text Placeholder 2"/>
          <p:cNvSpPr>
            <a:spLocks noGrp="1"/>
          </p:cNvSpPr>
          <p:nvPr>
            <p:ph type="body" idx="10"/>
          </p:nvPr>
        </p:nvSpPr>
        <p:spPr bwMode="gray">
          <a:xfrm>
            <a:off x="1244266" y="1432877"/>
            <a:ext cx="4389772" cy="261610"/>
          </a:xfrm>
          <a:prstGeom prst="rect">
            <a:avLst/>
          </a:prstGeom>
        </p:spPr>
        <p:txBody>
          <a:bodyPr wrap="square" anchor="t">
            <a:noAutofit/>
          </a:bodyPr>
          <a:lstStyle>
            <a:lvl1pPr marL="228600" indent="-228600">
              <a:lnSpc>
                <a:spcPct val="85000"/>
              </a:lnSpc>
              <a:buClr>
                <a:schemeClr val="bg1"/>
              </a:buClr>
              <a:buFont typeface="Tahoma" panose="020B0604030504040204" pitchFamily="34" charset="0"/>
              <a:buChar char="˃"/>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6" name="TextBox 45"/>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4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1">
                    <a:lumMod val="50000"/>
                  </a:schemeClr>
                </a:solidFill>
              </a:rPr>
              <a:t>Copyright © </a:t>
            </a:r>
            <a:r>
              <a:rPr lang="en-GB" altLang="en-US" dirty="0" smtClean="0">
                <a:solidFill>
                  <a:schemeClr val="accent1">
                    <a:lumMod val="50000"/>
                  </a:schemeClr>
                </a:solidFill>
              </a:rPr>
              <a:t>2017 </a:t>
            </a:r>
            <a:r>
              <a:rPr lang="en-GB" altLang="en-US" dirty="0">
                <a:solidFill>
                  <a:schemeClr val="accent1">
                    <a:lumMod val="50000"/>
                  </a:schemeClr>
                </a:solidFill>
              </a:rPr>
              <a:t>BAE Systems. All Rights </a:t>
            </a:r>
            <a:r>
              <a:rPr lang="en-GB" altLang="en-US" dirty="0" smtClean="0">
                <a:solidFill>
                  <a:schemeClr val="accent1">
                    <a:lumMod val="50000"/>
                  </a:schemeClr>
                </a:solidFill>
              </a:rPr>
              <a:t>Reserved. </a:t>
            </a:r>
            <a:br>
              <a:rPr lang="en-GB" altLang="en-US" dirty="0" smtClean="0">
                <a:solidFill>
                  <a:schemeClr val="accent1">
                    <a:lumMod val="50000"/>
                  </a:schemeClr>
                </a:solidFill>
              </a:rPr>
            </a:br>
            <a:r>
              <a:rPr lang="en-GB" altLang="en-US" dirty="0" smtClean="0">
                <a:solidFill>
                  <a:schemeClr val="accent1">
                    <a:lumMod val="50000"/>
                  </a:schemeClr>
                </a:solidFill>
              </a:rPr>
              <a:t>BAE Systems is a trade mark of BAE Systems plc</a:t>
            </a:r>
            <a:endParaRPr lang="en-GB" altLang="en-US" dirty="0">
              <a:solidFill>
                <a:schemeClr val="accent1">
                  <a:lumMod val="50000"/>
                </a:scheme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Tree>
    <p:extLst>
      <p:ext uri="{BB962C8B-B14F-4D97-AF65-F5344CB8AC3E}">
        <p14:creationId xmlns:p14="http://schemas.microsoft.com/office/powerpoint/2010/main" val="23735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18"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6" name="Content Placeholder 2"/>
          <p:cNvSpPr>
            <a:spLocks noGrp="1"/>
          </p:cNvSpPr>
          <p:nvPr>
            <p:ph idx="11"/>
          </p:nvPr>
        </p:nvSpPr>
        <p:spPr bwMode="gray">
          <a:xfrm>
            <a:off x="914162"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5" name="Group 4"/>
          <p:cNvGrpSpPr>
            <a:grpSpLocks noChangeAspect="1"/>
          </p:cNvGrpSpPr>
          <p:nvPr userDrawn="1"/>
        </p:nvGrpSpPr>
        <p:grpSpPr bwMode="gray">
          <a:xfrm>
            <a:off x="9980972" y="6246852"/>
            <a:ext cx="1295040" cy="306348"/>
            <a:chOff x="8" y="1253"/>
            <a:chExt cx="7660" cy="1812"/>
          </a:xfrm>
        </p:grpSpPr>
        <p:sp>
          <p:nvSpPr>
            <p:cNvPr id="36"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7"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8"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65" name="TextBox 6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6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209283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ntent and Image Oran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gray">
          <a:xfrm>
            <a:off x="0" y="4121881"/>
            <a:ext cx="12188824" cy="2747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8" name="Rectangle 37"/>
          <p:cNvSpPr/>
          <p:nvPr userDrawn="1"/>
        </p:nvSpPr>
        <p:spPr bwMode="gray">
          <a:xfrm>
            <a:off x="0" y="4121880"/>
            <a:ext cx="6095999" cy="2736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dirty="0"/>
          </a:p>
        </p:txBody>
      </p:sp>
      <p:sp>
        <p:nvSpPr>
          <p:cNvPr id="43" name="Content Placeholder 2"/>
          <p:cNvSpPr>
            <a:spLocks noGrp="1"/>
          </p:cNvSpPr>
          <p:nvPr>
            <p:ph idx="1"/>
          </p:nvPr>
        </p:nvSpPr>
        <p:spPr bwMode="gray">
          <a:xfrm>
            <a:off x="914162" y="4359859"/>
            <a:ext cx="4719876" cy="1864267"/>
          </a:xfrm>
          <a:prstGeom prst="rect">
            <a:avLst/>
          </a:prstGeom>
        </p:spPr>
        <p:txBody>
          <a:bodyPr>
            <a:noAutofit/>
          </a:bodyPr>
          <a:lstStyle>
            <a:lvl1pPr>
              <a:buClr>
                <a:schemeClr val="tx1"/>
              </a:buClr>
              <a:defRPr sz="2000">
                <a:solidFill>
                  <a:schemeClr val="tx1"/>
                </a:solidFill>
              </a:defRPr>
            </a:lvl1pPr>
            <a:lvl2pPr>
              <a:buClr>
                <a:schemeClr val="tx1"/>
              </a:buClr>
              <a:defRPr sz="1800">
                <a:solidFill>
                  <a:schemeClr val="tx1"/>
                </a:solidFill>
              </a:defRPr>
            </a:lvl2pPr>
            <a:lvl3pPr>
              <a:buClr>
                <a:schemeClr val="tx1"/>
              </a:buClr>
              <a:defRPr sz="1600">
                <a:solidFill>
                  <a:schemeClr val="tx1"/>
                </a:solidFill>
              </a:defRPr>
            </a:lvl3pPr>
            <a:lvl4pPr>
              <a:defRPr sz="2000">
                <a:solidFill>
                  <a:schemeClr val="bg1"/>
                </a:solidFill>
              </a:defRPr>
            </a:lvl4pPr>
            <a:lvl5pPr>
              <a:defRPr sz="1800">
                <a:solidFill>
                  <a:schemeClr val="tx1"/>
                </a:solidFill>
              </a:defRPr>
            </a:lvl5pPr>
            <a:lvl6pPr>
              <a:defRPr sz="1600" baseline="0">
                <a:solidFill>
                  <a:schemeClr val="tx1"/>
                </a:solidFill>
              </a:defRPr>
            </a:lvl6pPr>
            <a:lvl7pPr>
              <a:buClr>
                <a:schemeClr val="tx1"/>
              </a:buClr>
              <a:defRPr baseline="0">
                <a:solidFill>
                  <a:schemeClr val="tx1"/>
                </a:solidFill>
              </a:defRPr>
            </a:lvl7pPr>
            <a:lvl8pPr>
              <a:buClr>
                <a:schemeClr val="bg1"/>
              </a:buClr>
              <a:defRPr baseline="0">
                <a:solidFill>
                  <a:schemeClr val="bg1"/>
                </a:solidFill>
              </a:defRPr>
            </a:lvl8pPr>
            <a:lvl9pPr>
              <a:buClr>
                <a:schemeClr val="tx1"/>
              </a:buClr>
              <a:defRPr baseline="0">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4" name="Content Placeholder 2"/>
          <p:cNvSpPr>
            <a:spLocks noGrp="1"/>
          </p:cNvSpPr>
          <p:nvPr>
            <p:ph idx="10"/>
          </p:nvPr>
        </p:nvSpPr>
        <p:spPr bwMode="gray">
          <a:xfrm>
            <a:off x="6553874" y="4359859"/>
            <a:ext cx="4719876" cy="1815199"/>
          </a:xfrm>
          <a:prstGeom prst="rect">
            <a:avLst/>
          </a:prstGeom>
        </p:spPr>
        <p:txBody>
          <a:bodyPr>
            <a:noAutofit/>
          </a:bodyPr>
          <a:lstStyle>
            <a:lvl1pPr>
              <a:defRPr sz="2000"/>
            </a:lvl1pPr>
            <a:lvl2pPr>
              <a:defRPr sz="1800"/>
            </a:lvl2pPr>
            <a:lvl3pPr>
              <a:defRPr sz="1600"/>
            </a:lvl3pPr>
            <a:lvl4pPr>
              <a:defRPr sz="2000"/>
            </a:lvl4pPr>
            <a:lvl5pPr>
              <a:defRPr sz="18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36" name="Group 4"/>
          <p:cNvGrpSpPr>
            <a:grpSpLocks noChangeAspect="1"/>
          </p:cNvGrpSpPr>
          <p:nvPr userDrawn="1"/>
        </p:nvGrpSpPr>
        <p:grpSpPr bwMode="gray">
          <a:xfrm>
            <a:off x="9980972" y="6246852"/>
            <a:ext cx="1295040" cy="306348"/>
            <a:chOff x="8" y="1253"/>
            <a:chExt cx="7660" cy="1812"/>
          </a:xfrm>
        </p:grpSpPr>
        <p:sp>
          <p:nvSpPr>
            <p:cNvPr id="37"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9"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0"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1"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8"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1" name="TextBox 5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accent1">
                    <a:lumMod val="50000"/>
                  </a:schemeClr>
                </a:solidFill>
              </a:rPr>
              <a:pPr algn="r"/>
              <a:t>‹#›</a:t>
            </a:fld>
            <a:endParaRPr lang="en-US" sz="800" dirty="0">
              <a:solidFill>
                <a:schemeClr val="accent1">
                  <a:lumMod val="50000"/>
                </a:schemeClr>
              </a:solidFill>
            </a:endParaRPr>
          </a:p>
        </p:txBody>
      </p:sp>
      <p:sp>
        <p:nvSpPr>
          <p:cNvPr id="5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accent1">
                    <a:lumMod val="50000"/>
                  </a:schemeClr>
                </a:solidFill>
              </a:rPr>
              <a:t>Copyright © </a:t>
            </a:r>
            <a:r>
              <a:rPr lang="en-GB" altLang="en-US" dirty="0" smtClean="0">
                <a:solidFill>
                  <a:schemeClr val="accent1">
                    <a:lumMod val="50000"/>
                  </a:schemeClr>
                </a:solidFill>
              </a:rPr>
              <a:t>2017 </a:t>
            </a:r>
            <a:r>
              <a:rPr lang="en-GB" altLang="en-US" dirty="0">
                <a:solidFill>
                  <a:schemeClr val="accent1">
                    <a:lumMod val="50000"/>
                  </a:schemeClr>
                </a:solidFill>
              </a:rPr>
              <a:t>BAE Systems. All Rights </a:t>
            </a:r>
            <a:r>
              <a:rPr lang="en-GB" altLang="en-US" dirty="0" smtClean="0">
                <a:solidFill>
                  <a:schemeClr val="accent1">
                    <a:lumMod val="50000"/>
                  </a:schemeClr>
                </a:solidFill>
              </a:rPr>
              <a:t>Reserved. </a:t>
            </a:r>
            <a:br>
              <a:rPr lang="en-GB" altLang="en-US" dirty="0" smtClean="0">
                <a:solidFill>
                  <a:schemeClr val="accent1">
                    <a:lumMod val="50000"/>
                  </a:schemeClr>
                </a:solidFill>
              </a:rPr>
            </a:br>
            <a:r>
              <a:rPr lang="en-GB" altLang="en-US" dirty="0" smtClean="0">
                <a:solidFill>
                  <a:schemeClr val="accent1">
                    <a:lumMod val="50000"/>
                  </a:schemeClr>
                </a:solidFill>
              </a:rPr>
              <a:t>BAE Systems is a trade mark of BAE Systems plc</a:t>
            </a:r>
            <a:endParaRPr lang="en-GB" altLang="en-US" dirty="0">
              <a:solidFill>
                <a:schemeClr val="accent1">
                  <a:lumMod val="50000"/>
                </a:schemeClr>
              </a:solidFill>
            </a:endParaRPr>
          </a:p>
        </p:txBody>
      </p:sp>
      <p:sp>
        <p:nvSpPr>
          <p:cNvPr id="5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accent1">
                    <a:lumMod val="50000"/>
                  </a:schemeClr>
                </a:solidFill>
              </a:rPr>
              <a:t>| </a:t>
            </a:r>
            <a:endParaRPr lang="en-GB" altLang="en-US" dirty="0">
              <a:solidFill>
                <a:schemeClr val="accent1">
                  <a:lumMod val="50000"/>
                </a:schemeClr>
              </a:solidFill>
            </a:endParaRPr>
          </a:p>
        </p:txBody>
      </p:sp>
    </p:spTree>
    <p:extLst>
      <p:ext uri="{BB962C8B-B14F-4D97-AF65-F5344CB8AC3E}">
        <p14:creationId xmlns:p14="http://schemas.microsoft.com/office/powerpoint/2010/main" val="322439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solidFill>
          <a:schemeClr val="tx2"/>
        </a:solidFill>
        <a:effectLst/>
      </p:bgPr>
    </p:bg>
    <p:spTree>
      <p:nvGrpSpPr>
        <p:cNvPr id="1" name=""/>
        <p:cNvGrpSpPr/>
        <p:nvPr/>
      </p:nvGrpSpPr>
      <p:grpSpPr>
        <a:xfrm>
          <a:off x="0" y="0"/>
          <a:ext cx="0" cy="0"/>
          <a:chOff x="0" y="0"/>
          <a:chExt cx="0" cy="0"/>
        </a:xfrm>
      </p:grpSpPr>
      <p:sp>
        <p:nvSpPr>
          <p:cNvPr id="36" name="Rectangle 35"/>
          <p:cNvSpPr/>
          <p:nvPr userDrawn="1"/>
        </p:nvSpPr>
        <p:spPr bwMode="gray">
          <a:xfrm>
            <a:off x="0" y="5942945"/>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33" name="Group 4"/>
          <p:cNvGrpSpPr>
            <a:grpSpLocks noChangeAspect="1"/>
          </p:cNvGrpSpPr>
          <p:nvPr userDrawn="1"/>
        </p:nvGrpSpPr>
        <p:grpSpPr bwMode="gray">
          <a:xfrm>
            <a:off x="9980972" y="6246852"/>
            <a:ext cx="1295040" cy="306348"/>
            <a:chOff x="8" y="1253"/>
            <a:chExt cx="7660" cy="1812"/>
          </a:xfrm>
        </p:grpSpPr>
        <p:sp>
          <p:nvSpPr>
            <p:cNvPr id="3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3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8"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9"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0"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1"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37" name="Text Placeholder 2"/>
          <p:cNvSpPr>
            <a:spLocks noGrp="1"/>
          </p:cNvSpPr>
          <p:nvPr>
            <p:ph type="body" idx="10" hasCustomPrompt="1"/>
          </p:nvPr>
        </p:nvSpPr>
        <p:spPr bwMode="auto">
          <a:xfrm>
            <a:off x="1081015" y="2185967"/>
            <a:ext cx="10029970" cy="1569660"/>
          </a:xfrm>
          <a:prstGeom prst="rect">
            <a:avLst/>
          </a:prstGeom>
        </p:spPr>
        <p:txBody>
          <a:bodyPr wrap="square" anchor="ctr">
            <a:spAutoFit/>
          </a:bodyPr>
          <a:lstStyle>
            <a:lvl1pPr marL="0" indent="0" algn="ctr">
              <a:lnSpc>
                <a:spcPct val="85000"/>
              </a:lnSpc>
              <a:buClr>
                <a:schemeClr val="bg1"/>
              </a:buClr>
              <a:buFont typeface="Tahoma" panose="020B0604030504040204" pitchFamily="34" charset="0"/>
              <a:buNone/>
              <a:defRPr sz="6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a:t>
            </a:r>
            <a:br>
              <a:rPr lang="en-US" dirty="0" smtClean="0"/>
            </a:br>
            <a:r>
              <a:rPr lang="en-US" dirty="0" smtClean="0"/>
              <a:t>Text Styles</a:t>
            </a:r>
          </a:p>
        </p:txBody>
      </p:sp>
      <p:sp>
        <p:nvSpPr>
          <p:cNvPr id="41" name="TextBox 4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42"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43"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5583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 Photo">
    <p:spTree>
      <p:nvGrpSpPr>
        <p:cNvPr id="1" name=""/>
        <p:cNvGrpSpPr/>
        <p:nvPr/>
      </p:nvGrpSpPr>
      <p:grpSpPr>
        <a:xfrm>
          <a:off x="0" y="0"/>
          <a:ext cx="0" cy="0"/>
          <a:chOff x="0" y="0"/>
          <a:chExt cx="0" cy="0"/>
        </a:xfrm>
      </p:grpSpPr>
      <p:sp>
        <p:nvSpPr>
          <p:cNvPr id="36" name="Rectangle 35"/>
          <p:cNvSpPr/>
          <p:nvPr userDrawn="1"/>
        </p:nvSpPr>
        <p:spPr bwMode="gray">
          <a:xfrm>
            <a:off x="2381" y="893"/>
            <a:ext cx="12188825" cy="6856214"/>
          </a:xfrm>
          <a:prstGeom prst="rect">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Title 1"/>
          <p:cNvSpPr>
            <a:spLocks noGrp="1"/>
          </p:cNvSpPr>
          <p:nvPr>
            <p:ph type="ctrTitle" hasCustomPrompt="1"/>
          </p:nvPr>
        </p:nvSpPr>
        <p:spPr bwMode="white">
          <a:xfrm>
            <a:off x="1237120" y="2086343"/>
            <a:ext cx="10037112" cy="1292662"/>
          </a:xfrm>
        </p:spPr>
        <p:txBody>
          <a:bodyPr wrap="square" anchor="b">
            <a:noAutofit/>
          </a:bodyPr>
          <a:lstStyle>
            <a:lvl1pPr algn="l">
              <a:lnSpc>
                <a:spcPct val="100000"/>
              </a:lnSpc>
              <a:defRPr sz="42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40" name="Text Placeholder 2"/>
          <p:cNvSpPr>
            <a:spLocks noGrp="1"/>
          </p:cNvSpPr>
          <p:nvPr>
            <p:ph type="body" idx="10"/>
          </p:nvPr>
        </p:nvSpPr>
        <p:spPr bwMode="white">
          <a:xfrm>
            <a:off x="1244262" y="3617743"/>
            <a:ext cx="10029970" cy="313932"/>
          </a:xfrm>
          <a:prstGeom prst="rect">
            <a:avLst/>
          </a:prstGeom>
        </p:spPr>
        <p:txBody>
          <a:bodyPr wrap="square" anchor="t">
            <a:noAutofit/>
          </a:bodyPr>
          <a:lstStyle>
            <a:lvl1pPr marL="288925" indent="-288925">
              <a:lnSpc>
                <a:spcPct val="85000"/>
              </a:lnSpc>
              <a:buClr>
                <a:schemeClr val="bg1"/>
              </a:buClr>
              <a:buFont typeface="Tahoma" panose="020B0604030504040204" pitchFamily="34" charset="0"/>
              <a:buChar char="˃"/>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8" name="Text Placeholder 56"/>
          <p:cNvSpPr>
            <a:spLocks noGrp="1"/>
          </p:cNvSpPr>
          <p:nvPr>
            <p:ph type="body" sz="quarter" idx="11"/>
          </p:nvPr>
        </p:nvSpPr>
        <p:spPr bwMode="white">
          <a:xfrm>
            <a:off x="1258095" y="4288320"/>
            <a:ext cx="9995452" cy="744537"/>
          </a:xfrm>
        </p:spPr>
        <p:txBody>
          <a:bodyPr>
            <a:noAutofit/>
          </a:bodyPr>
          <a:lstStyle>
            <a:lvl1pPr marL="0" indent="0">
              <a:lnSpc>
                <a:spcPct val="90000"/>
              </a:lnSpc>
              <a:buFont typeface="Tahoma" panose="020B0604030504040204" pitchFamily="34" charset="0"/>
              <a:buChar char="​"/>
              <a:defRPr sz="1800" b="1">
                <a:solidFill>
                  <a:schemeClr val="bg1"/>
                </a:solidFill>
              </a:defRPr>
            </a:lvl1pPr>
            <a:lvl2pPr marL="0" indent="0">
              <a:lnSpc>
                <a:spcPct val="90000"/>
              </a:lnSpc>
              <a:spcBef>
                <a:spcPts val="0"/>
              </a:spcBef>
              <a:spcAft>
                <a:spcPts val="0"/>
              </a:spcAft>
              <a:buFont typeface="Tahoma" panose="020B0604030504040204" pitchFamily="34" charset="0"/>
              <a:buChar char="​"/>
              <a:defRPr sz="1800">
                <a:solidFill>
                  <a:schemeClr val="bg1"/>
                </a:solidFill>
              </a:defRPr>
            </a:lvl2pPr>
            <a:lvl3pPr marL="0" indent="0">
              <a:lnSpc>
                <a:spcPct val="90000"/>
              </a:lnSpc>
              <a:spcBef>
                <a:spcPts val="0"/>
              </a:spcBef>
              <a:spcAft>
                <a:spcPts val="0"/>
              </a:spcAft>
              <a:buFont typeface="Tahoma" panose="020B0604030504040204" pitchFamily="34" charset="0"/>
              <a:buChar char="​"/>
              <a:defRPr sz="1800">
                <a:solidFill>
                  <a:schemeClr val="bg1"/>
                </a:solidFill>
              </a:defRPr>
            </a:lvl3pPr>
            <a:lvl4pPr marL="0" indent="0">
              <a:lnSpc>
                <a:spcPct val="90000"/>
              </a:lnSpc>
              <a:spcBef>
                <a:spcPts val="0"/>
              </a:spcBef>
              <a:spcAft>
                <a:spcPts val="0"/>
              </a:spcAft>
              <a:buFont typeface="Tahoma" panose="020B0604030504040204" pitchFamily="34" charset="0"/>
              <a:buChar char="​"/>
              <a:defRPr sz="1800">
                <a:solidFill>
                  <a:schemeClr val="bg1"/>
                </a:solidFill>
              </a:defRPr>
            </a:lvl4pPr>
            <a:lvl5pPr marL="0" indent="0">
              <a:lnSpc>
                <a:spcPct val="90000"/>
              </a:lnSpc>
              <a:spcBef>
                <a:spcPts val="0"/>
              </a:spcBef>
              <a:spcAft>
                <a:spcPts val="0"/>
              </a:spcAft>
              <a:buFont typeface="Tahoma" panose="020B0604030504040204" pitchFamily="34" charset="0"/>
              <a:buChar char="​"/>
              <a:defRPr sz="1800">
                <a:solidFill>
                  <a:schemeClr val="bg1"/>
                </a:solidFill>
              </a:defRPr>
            </a:lvl5pPr>
          </a:lstStyle>
          <a:p>
            <a:pPr lvl="0"/>
            <a:r>
              <a:rPr lang="en-US" smtClean="0"/>
              <a:t>Edit Master text styles</a:t>
            </a:r>
          </a:p>
          <a:p>
            <a:pPr lvl="1"/>
            <a:r>
              <a:rPr lang="en-US" smtClean="0"/>
              <a:t>Second level</a:t>
            </a:r>
          </a:p>
          <a:p>
            <a:pPr lvl="2"/>
            <a:r>
              <a:rPr lang="en-US" smtClean="0"/>
              <a:t>Third level</a:t>
            </a:r>
          </a:p>
        </p:txBody>
      </p:sp>
      <p:sp>
        <p:nvSpPr>
          <p:cNvPr id="39" name="Rectangle 38"/>
          <p:cNvSpPr/>
          <p:nvPr userDrawn="1"/>
        </p:nvSpPr>
        <p:spPr bwMode="gray">
          <a:xfrm>
            <a:off x="1588" y="5943838"/>
            <a:ext cx="12188824" cy="91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43" name="Group 4"/>
          <p:cNvGrpSpPr>
            <a:grpSpLocks noChangeAspect="1"/>
          </p:cNvGrpSpPr>
          <p:nvPr userDrawn="1"/>
        </p:nvGrpSpPr>
        <p:grpSpPr bwMode="gray">
          <a:xfrm>
            <a:off x="9720862" y="6216299"/>
            <a:ext cx="1553370" cy="367455"/>
            <a:chOff x="8" y="1253"/>
            <a:chExt cx="7660" cy="1812"/>
          </a:xfrm>
        </p:grpSpPr>
        <p:sp>
          <p:nvSpPr>
            <p:cNvPr id="4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2"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3"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4"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5"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6"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7"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9"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0"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1"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2"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3"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4"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5"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6"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7"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8"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69"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0"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71"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75" name="TextBox 74"/>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76"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a:t>
            </a:r>
            <a:r>
              <a:rPr lang="en-GB" altLang="en-US" baseline="0" dirty="0" smtClean="0">
                <a:solidFill>
                  <a:schemeClr val="bg2">
                    <a:lumMod val="75000"/>
                  </a:schemeClr>
                </a:solidFill>
              </a:rPr>
              <a:t> </a:t>
            </a:r>
            <a:r>
              <a:rPr lang="en-GB" altLang="en-US" dirty="0" smtClean="0">
                <a:solidFill>
                  <a:schemeClr val="bg2">
                    <a:lumMod val="75000"/>
                  </a:schemeClr>
                </a:solidFill>
              </a:rPr>
              <a:t>BAE </a:t>
            </a:r>
            <a:r>
              <a:rPr lang="en-GB" altLang="en-US" dirty="0">
                <a:solidFill>
                  <a:schemeClr val="bg2">
                    <a:lumMod val="75000"/>
                  </a:schemeClr>
                </a:solidFill>
              </a:rPr>
              <a:t>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77"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41" name="Rectangle 40"/>
          <p:cNvSpPr/>
          <p:nvPr userDrawn="1"/>
        </p:nvSpPr>
        <p:spPr bwMode="white">
          <a:xfrm>
            <a:off x="914161" y="2862263"/>
            <a:ext cx="164739" cy="4119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0600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44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914162" y="1687278"/>
            <a:ext cx="10365026" cy="4256322"/>
          </a:xfrm>
          <a:prstGeom prst="rect">
            <a:avLst/>
          </a:prstGeom>
        </p:spPr>
        <p:txBody>
          <a:bodyPr wrap="square">
            <a:noAutofit/>
          </a:bodyPr>
          <a:lstStyle>
            <a:lvl4pPr>
              <a:defRPr>
                <a:solidFill>
                  <a:schemeClr val="accent1"/>
                </a:solidFill>
              </a:defRPr>
            </a:lvl4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93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6553874" y="1687279"/>
            <a:ext cx="47198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1"/>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18807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wrap="square">
            <a:noAutofit/>
          </a:bodyPr>
          <a:lstStyle>
            <a:lvl1pPr>
              <a:defRPr baseline="0"/>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914162" y="1687279"/>
            <a:ext cx="284027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6" name="Content Placeholder 2"/>
          <p:cNvSpPr>
            <a:spLocks noGrp="1"/>
          </p:cNvSpPr>
          <p:nvPr>
            <p:ph idx="10"/>
          </p:nvPr>
        </p:nvSpPr>
        <p:spPr bwMode="gray">
          <a:xfrm>
            <a:off x="4672012"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6" name="Content Placeholder 2"/>
          <p:cNvSpPr>
            <a:spLocks noGrp="1"/>
          </p:cNvSpPr>
          <p:nvPr>
            <p:ph idx="11"/>
          </p:nvPr>
        </p:nvSpPr>
        <p:spPr bwMode="gray">
          <a:xfrm>
            <a:off x="8431211" y="1687279"/>
            <a:ext cx="2841626" cy="4256322"/>
          </a:xfrm>
          <a:prstGeom prst="rect">
            <a:avLst/>
          </a:prstGeom>
        </p:spPr>
        <p:txBody>
          <a:bodyPr wrap="square">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2"/>
          <p:cNvSpPr>
            <a:spLocks noGrp="1"/>
          </p:cNvSpPr>
          <p:nvPr>
            <p:ph type="body" idx="12"/>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3294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baseline="0"/>
            </a:lvl1pPr>
          </a:lstStyle>
          <a:p>
            <a:r>
              <a:rPr lang="en-US" dirty="0" smtClean="0"/>
              <a:t>Click to Edit Master Title Style</a:t>
            </a:r>
            <a:endParaRPr lang="en-US" dirty="0"/>
          </a:p>
        </p:txBody>
      </p:sp>
      <p:sp>
        <p:nvSpPr>
          <p:cNvPr id="6" name="Content Placeholder 5"/>
          <p:cNvSpPr>
            <a:spLocks noGrp="1"/>
          </p:cNvSpPr>
          <p:nvPr>
            <p:ph sz="quarter" idx="14"/>
          </p:nvPr>
        </p:nvSpPr>
        <p:spPr bwMode="gray">
          <a:xfrm>
            <a:off x="9112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Content Placeholder 5"/>
          <p:cNvSpPr>
            <a:spLocks noGrp="1"/>
          </p:cNvSpPr>
          <p:nvPr>
            <p:ph sz="quarter" idx="15"/>
          </p:nvPr>
        </p:nvSpPr>
        <p:spPr bwMode="gray">
          <a:xfrm>
            <a:off x="36163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2" name="Content Placeholder 5"/>
          <p:cNvSpPr>
            <a:spLocks noGrp="1"/>
          </p:cNvSpPr>
          <p:nvPr>
            <p:ph sz="quarter" idx="16"/>
          </p:nvPr>
        </p:nvSpPr>
        <p:spPr bwMode="gray">
          <a:xfrm>
            <a:off x="63214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3" name="Content Placeholder 5"/>
          <p:cNvSpPr>
            <a:spLocks noGrp="1"/>
          </p:cNvSpPr>
          <p:nvPr>
            <p:ph sz="quarter" idx="17"/>
          </p:nvPr>
        </p:nvSpPr>
        <p:spPr bwMode="gray">
          <a:xfrm>
            <a:off x="9026523" y="1687279"/>
            <a:ext cx="2251075" cy="42563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0433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2" name="Text Placeholder 2"/>
          <p:cNvSpPr>
            <a:spLocks noGrp="1"/>
          </p:cNvSpPr>
          <p:nvPr>
            <p:ph type="body" idx="10"/>
          </p:nvPr>
        </p:nvSpPr>
        <p:spPr bwMode="gray">
          <a:xfrm>
            <a:off x="1244266" y="953332"/>
            <a:ext cx="10034922" cy="261610"/>
          </a:xfrm>
          <a:prstGeom prst="rect">
            <a:avLst/>
          </a:prstGeom>
        </p:spPr>
        <p:txBody>
          <a:bodyPr wrap="square" anchor="t">
            <a:noAutofit/>
          </a:bodyPr>
          <a:lstStyle>
            <a:lvl1pPr marL="228600" indent="-228600">
              <a:lnSpc>
                <a:spcPct val="85000"/>
              </a:lnSpc>
              <a:buClr>
                <a:schemeClr val="tx2">
                  <a:lumMod val="60000"/>
                  <a:lumOff val="40000"/>
                </a:schemeClr>
              </a:buClr>
              <a:buFont typeface="Tahoma" panose="020B0604030504040204" pitchFamily="34" charset="0"/>
              <a:buChar char="˃"/>
              <a:defRPr sz="2000" b="0">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09112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_no_sub">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515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ab_Double_line_no_sub">
    <p:spTree>
      <p:nvGrpSpPr>
        <p:cNvPr id="1" name=""/>
        <p:cNvGrpSpPr/>
        <p:nvPr/>
      </p:nvGrpSpPr>
      <p:grpSpPr>
        <a:xfrm>
          <a:off x="0" y="0"/>
          <a:ext cx="0" cy="0"/>
          <a:chOff x="0" y="0"/>
          <a:chExt cx="0" cy="0"/>
        </a:xfrm>
      </p:grpSpPr>
      <p:sp>
        <p:nvSpPr>
          <p:cNvPr id="16" name="Title 1"/>
          <p:cNvSpPr>
            <a:spLocks noGrp="1"/>
          </p:cNvSpPr>
          <p:nvPr>
            <p:ph type="title" hasCustomPrompt="1"/>
          </p:nvPr>
        </p:nvSpPr>
        <p:spPr bwMode="gray">
          <a:xfrm>
            <a:off x="1239423" y="432268"/>
            <a:ext cx="9970145" cy="946941"/>
          </a:xfrm>
        </p:spPr>
        <p:txBody>
          <a:bodyPr/>
          <a:lstStyle>
            <a:lvl1pPr>
              <a:defRPr/>
            </a:lvl1pPr>
          </a:lstStyle>
          <a:p>
            <a:r>
              <a:rPr lang="en-US" dirty="0" smtClean="0"/>
              <a:t>Click to Edit Master</a:t>
            </a:r>
            <a:br>
              <a:rPr lang="en-US" dirty="0" smtClean="0"/>
            </a:br>
            <a:r>
              <a:rPr lang="en-US" dirty="0" smtClean="0"/>
              <a:t>Title Style</a:t>
            </a:r>
            <a:endParaRPr lang="en-US" dirty="0"/>
          </a:p>
        </p:txBody>
      </p:sp>
      <p:sp>
        <p:nvSpPr>
          <p:cNvPr id="19" name="Rectangle 18"/>
          <p:cNvSpPr/>
          <p:nvPr userDrawn="1"/>
        </p:nvSpPr>
        <p:spPr bwMode="gray">
          <a:xfrm>
            <a:off x="916466" y="455695"/>
            <a:ext cx="164739" cy="814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grpSp>
        <p:nvGrpSpPr>
          <p:cNvPr id="40" name="Group 4"/>
          <p:cNvGrpSpPr>
            <a:grpSpLocks noChangeAspect="1"/>
          </p:cNvGrpSpPr>
          <p:nvPr userDrawn="1"/>
        </p:nvGrpSpPr>
        <p:grpSpPr bwMode="gray">
          <a:xfrm>
            <a:off x="9980972" y="6246852"/>
            <a:ext cx="1295040" cy="306348"/>
            <a:chOff x="8" y="1253"/>
            <a:chExt cx="7660" cy="1812"/>
          </a:xfrm>
        </p:grpSpPr>
        <p:sp>
          <p:nvSpPr>
            <p:cNvPr id="41"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2"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3"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4"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5"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6"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7"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8"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49"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0"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51"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2"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3"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4"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58" name="TextBox 57"/>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59"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2017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60"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Tree>
    <p:extLst>
      <p:ext uri="{BB962C8B-B14F-4D97-AF65-F5344CB8AC3E}">
        <p14:creationId xmlns:p14="http://schemas.microsoft.com/office/powerpoint/2010/main" val="35541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1237120" y="432268"/>
            <a:ext cx="10042068" cy="470898"/>
          </a:xfrm>
          <a:prstGeom prst="rect">
            <a:avLst/>
          </a:prstGeom>
        </p:spPr>
        <p:txBody>
          <a:bodyPr vert="horz" lIns="0" tIns="0" rIns="0" bIns="0" rtlCol="0" anchor="b">
            <a:spAutoFit/>
          </a:bodyPr>
          <a:lstStyle/>
          <a:p>
            <a:r>
              <a:rPr lang="en-US" smtClean="0"/>
              <a:t>Click to edit Master title style</a:t>
            </a:r>
            <a:endParaRPr lang="en-US" dirty="0"/>
          </a:p>
        </p:txBody>
      </p:sp>
      <p:sp>
        <p:nvSpPr>
          <p:cNvPr id="60" name="Text Placeholder 59"/>
          <p:cNvSpPr>
            <a:spLocks noGrp="1"/>
          </p:cNvSpPr>
          <p:nvPr>
            <p:ph type="body" idx="1"/>
          </p:nvPr>
        </p:nvSpPr>
        <p:spPr bwMode="gray">
          <a:xfrm>
            <a:off x="914400" y="1645077"/>
            <a:ext cx="10369296" cy="4294049"/>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83" name="Group 4"/>
          <p:cNvGrpSpPr>
            <a:grpSpLocks noChangeAspect="1"/>
          </p:cNvGrpSpPr>
          <p:nvPr userDrawn="1"/>
        </p:nvGrpSpPr>
        <p:grpSpPr bwMode="gray">
          <a:xfrm>
            <a:off x="9980972" y="6246852"/>
            <a:ext cx="1295040" cy="306348"/>
            <a:chOff x="8" y="1253"/>
            <a:chExt cx="7660" cy="1812"/>
          </a:xfrm>
        </p:grpSpPr>
        <p:sp>
          <p:nvSpPr>
            <p:cNvPr id="84" name="Rectangle 5"/>
            <p:cNvSpPr>
              <a:spLocks noChangeArrowheads="1"/>
            </p:cNvSpPr>
            <p:nvPr/>
          </p:nvSpPr>
          <p:spPr bwMode="gray">
            <a:xfrm>
              <a:off x="8" y="1253"/>
              <a:ext cx="7660" cy="1183"/>
            </a:xfrm>
            <a:prstGeom prst="rect">
              <a:avLst/>
            </a:prstGeom>
            <a:solidFill>
              <a:srgbClr val="DF2A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5" name="Freeform 6"/>
            <p:cNvSpPr>
              <a:spLocks/>
            </p:cNvSpPr>
            <p:nvPr/>
          </p:nvSpPr>
          <p:spPr bwMode="gray">
            <a:xfrm>
              <a:off x="6755"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4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1"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4"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6" name="Freeform 7"/>
            <p:cNvSpPr>
              <a:spLocks/>
            </p:cNvSpPr>
            <p:nvPr/>
          </p:nvSpPr>
          <p:spPr bwMode="gray">
            <a:xfrm>
              <a:off x="5947" y="1549"/>
              <a:ext cx="631" cy="584"/>
            </a:xfrm>
            <a:custGeom>
              <a:avLst/>
              <a:gdLst>
                <a:gd name="T0" fmla="*/ 631 w 631"/>
                <a:gd name="T1" fmla="*/ 0 h 584"/>
                <a:gd name="T2" fmla="*/ 397 w 631"/>
                <a:gd name="T3" fmla="*/ 0 h 584"/>
                <a:gd name="T4" fmla="*/ 316 w 631"/>
                <a:gd name="T5" fmla="*/ 311 h 584"/>
                <a:gd name="T6" fmla="*/ 231 w 631"/>
                <a:gd name="T7" fmla="*/ 0 h 584"/>
                <a:gd name="T8" fmla="*/ 0 w 631"/>
                <a:gd name="T9" fmla="*/ 0 h 584"/>
                <a:gd name="T10" fmla="*/ 0 w 631"/>
                <a:gd name="T11" fmla="*/ 584 h 584"/>
                <a:gd name="T12" fmla="*/ 134 w 631"/>
                <a:gd name="T13" fmla="*/ 584 h 584"/>
                <a:gd name="T14" fmla="*/ 134 w 631"/>
                <a:gd name="T15" fmla="*/ 169 h 584"/>
                <a:gd name="T16" fmla="*/ 243 w 631"/>
                <a:gd name="T17" fmla="*/ 584 h 584"/>
                <a:gd name="T18" fmla="*/ 357 w 631"/>
                <a:gd name="T19" fmla="*/ 584 h 584"/>
                <a:gd name="T20" fmla="*/ 463 w 631"/>
                <a:gd name="T21" fmla="*/ 169 h 584"/>
                <a:gd name="T22" fmla="*/ 465 w 631"/>
                <a:gd name="T23" fmla="*/ 584 h 584"/>
                <a:gd name="T24" fmla="*/ 631 w 631"/>
                <a:gd name="T25" fmla="*/ 584 h 584"/>
                <a:gd name="T26" fmla="*/ 631 w 631"/>
                <a:gd name="T27"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1" h="584">
                  <a:moveTo>
                    <a:pt x="631" y="0"/>
                  </a:moveTo>
                  <a:lnTo>
                    <a:pt x="397" y="0"/>
                  </a:lnTo>
                  <a:lnTo>
                    <a:pt x="316" y="311"/>
                  </a:lnTo>
                  <a:lnTo>
                    <a:pt x="231" y="0"/>
                  </a:lnTo>
                  <a:lnTo>
                    <a:pt x="0" y="0"/>
                  </a:lnTo>
                  <a:lnTo>
                    <a:pt x="0" y="584"/>
                  </a:lnTo>
                  <a:lnTo>
                    <a:pt x="134" y="584"/>
                  </a:lnTo>
                  <a:lnTo>
                    <a:pt x="134" y="169"/>
                  </a:lnTo>
                  <a:lnTo>
                    <a:pt x="243" y="584"/>
                  </a:lnTo>
                  <a:lnTo>
                    <a:pt x="357" y="584"/>
                  </a:lnTo>
                  <a:lnTo>
                    <a:pt x="463" y="169"/>
                  </a:lnTo>
                  <a:lnTo>
                    <a:pt x="465" y="584"/>
                  </a:lnTo>
                  <a:lnTo>
                    <a:pt x="631" y="584"/>
                  </a:lnTo>
                  <a:lnTo>
                    <a:pt x="63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7" name="Freeform 8"/>
            <p:cNvSpPr>
              <a:spLocks/>
            </p:cNvSpPr>
            <p:nvPr/>
          </p:nvSpPr>
          <p:spPr bwMode="gray">
            <a:xfrm>
              <a:off x="5292" y="1549"/>
              <a:ext cx="435" cy="584"/>
            </a:xfrm>
            <a:custGeom>
              <a:avLst/>
              <a:gdLst>
                <a:gd name="T0" fmla="*/ 435 w 435"/>
                <a:gd name="T1" fmla="*/ 444 h 584"/>
                <a:gd name="T2" fmla="*/ 175 w 435"/>
                <a:gd name="T3" fmla="*/ 444 h 584"/>
                <a:gd name="T4" fmla="*/ 175 w 435"/>
                <a:gd name="T5" fmla="*/ 351 h 584"/>
                <a:gd name="T6" fmla="*/ 385 w 435"/>
                <a:gd name="T7" fmla="*/ 351 h 584"/>
                <a:gd name="T8" fmla="*/ 385 w 435"/>
                <a:gd name="T9" fmla="*/ 221 h 584"/>
                <a:gd name="T10" fmla="*/ 175 w 435"/>
                <a:gd name="T11" fmla="*/ 221 h 584"/>
                <a:gd name="T12" fmla="*/ 175 w 435"/>
                <a:gd name="T13" fmla="*/ 136 h 584"/>
                <a:gd name="T14" fmla="*/ 435 w 435"/>
                <a:gd name="T15" fmla="*/ 136 h 584"/>
                <a:gd name="T16" fmla="*/ 435 w 435"/>
                <a:gd name="T17" fmla="*/ 0 h 584"/>
                <a:gd name="T18" fmla="*/ 0 w 435"/>
                <a:gd name="T19" fmla="*/ 0 h 584"/>
                <a:gd name="T20" fmla="*/ 0 w 435"/>
                <a:gd name="T21" fmla="*/ 584 h 584"/>
                <a:gd name="T22" fmla="*/ 435 w 435"/>
                <a:gd name="T23" fmla="*/ 584 h 584"/>
                <a:gd name="T24" fmla="*/ 435 w 435"/>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584">
                  <a:moveTo>
                    <a:pt x="435" y="444"/>
                  </a:moveTo>
                  <a:lnTo>
                    <a:pt x="175" y="444"/>
                  </a:lnTo>
                  <a:lnTo>
                    <a:pt x="175" y="351"/>
                  </a:lnTo>
                  <a:lnTo>
                    <a:pt x="385" y="351"/>
                  </a:lnTo>
                  <a:lnTo>
                    <a:pt x="385" y="221"/>
                  </a:lnTo>
                  <a:lnTo>
                    <a:pt x="175" y="221"/>
                  </a:lnTo>
                  <a:lnTo>
                    <a:pt x="175" y="136"/>
                  </a:lnTo>
                  <a:lnTo>
                    <a:pt x="435" y="136"/>
                  </a:lnTo>
                  <a:lnTo>
                    <a:pt x="435" y="0"/>
                  </a:lnTo>
                  <a:lnTo>
                    <a:pt x="0" y="0"/>
                  </a:lnTo>
                  <a:lnTo>
                    <a:pt x="0" y="584"/>
                  </a:lnTo>
                  <a:lnTo>
                    <a:pt x="435" y="584"/>
                  </a:lnTo>
                  <a:lnTo>
                    <a:pt x="435"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8" name="Freeform 9"/>
            <p:cNvSpPr>
              <a:spLocks/>
            </p:cNvSpPr>
            <p:nvPr/>
          </p:nvSpPr>
          <p:spPr bwMode="gray">
            <a:xfrm>
              <a:off x="4686" y="1549"/>
              <a:ext cx="409" cy="584"/>
            </a:xfrm>
            <a:custGeom>
              <a:avLst/>
              <a:gdLst>
                <a:gd name="T0" fmla="*/ 291 w 409"/>
                <a:gd name="T1" fmla="*/ 140 h 584"/>
                <a:gd name="T2" fmla="*/ 409 w 409"/>
                <a:gd name="T3" fmla="*/ 140 h 584"/>
                <a:gd name="T4" fmla="*/ 409 w 409"/>
                <a:gd name="T5" fmla="*/ 0 h 584"/>
                <a:gd name="T6" fmla="*/ 0 w 409"/>
                <a:gd name="T7" fmla="*/ 0 h 584"/>
                <a:gd name="T8" fmla="*/ 0 w 409"/>
                <a:gd name="T9" fmla="*/ 140 h 584"/>
                <a:gd name="T10" fmla="*/ 121 w 409"/>
                <a:gd name="T11" fmla="*/ 140 h 584"/>
                <a:gd name="T12" fmla="*/ 121 w 409"/>
                <a:gd name="T13" fmla="*/ 584 h 584"/>
                <a:gd name="T14" fmla="*/ 291 w 409"/>
                <a:gd name="T15" fmla="*/ 584 h 584"/>
                <a:gd name="T16" fmla="*/ 291 w 409"/>
                <a:gd name="T17" fmla="*/ 14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584">
                  <a:moveTo>
                    <a:pt x="291" y="140"/>
                  </a:moveTo>
                  <a:lnTo>
                    <a:pt x="409" y="140"/>
                  </a:lnTo>
                  <a:lnTo>
                    <a:pt x="409" y="0"/>
                  </a:lnTo>
                  <a:lnTo>
                    <a:pt x="0" y="0"/>
                  </a:lnTo>
                  <a:lnTo>
                    <a:pt x="0" y="140"/>
                  </a:lnTo>
                  <a:lnTo>
                    <a:pt x="121" y="140"/>
                  </a:lnTo>
                  <a:lnTo>
                    <a:pt x="121" y="584"/>
                  </a:lnTo>
                  <a:lnTo>
                    <a:pt x="291" y="584"/>
                  </a:lnTo>
                  <a:lnTo>
                    <a:pt x="291"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89" name="Freeform 10"/>
            <p:cNvSpPr>
              <a:spLocks/>
            </p:cNvSpPr>
            <p:nvPr/>
          </p:nvSpPr>
          <p:spPr bwMode="gray">
            <a:xfrm>
              <a:off x="4006" y="1542"/>
              <a:ext cx="520" cy="600"/>
            </a:xfrm>
            <a:custGeom>
              <a:avLst/>
              <a:gdLst>
                <a:gd name="T0" fmla="*/ 0 w 220"/>
                <a:gd name="T1" fmla="*/ 178 h 253"/>
                <a:gd name="T2" fmla="*/ 111 w 220"/>
                <a:gd name="T3" fmla="*/ 253 h 253"/>
                <a:gd name="T4" fmla="*/ 220 w 220"/>
                <a:gd name="T5" fmla="*/ 170 h 253"/>
                <a:gd name="T6" fmla="*/ 184 w 220"/>
                <a:gd name="T7" fmla="*/ 107 h 253"/>
                <a:gd name="T8" fmla="*/ 114 w 220"/>
                <a:gd name="T9" fmla="*/ 88 h 253"/>
                <a:gd name="T10" fmla="*/ 87 w 220"/>
                <a:gd name="T11" fmla="*/ 70 h 253"/>
                <a:gd name="T12" fmla="*/ 111 w 220"/>
                <a:gd name="T13" fmla="*/ 54 h 253"/>
                <a:gd name="T14" fmla="*/ 151 w 220"/>
                <a:gd name="T15" fmla="*/ 79 h 253"/>
                <a:gd name="T16" fmla="*/ 213 w 220"/>
                <a:gd name="T17" fmla="*/ 60 h 253"/>
                <a:gd name="T18" fmla="*/ 115 w 220"/>
                <a:gd name="T19" fmla="*/ 0 h 253"/>
                <a:gd name="T20" fmla="*/ 44 w 220"/>
                <a:gd name="T21" fmla="*/ 18 h 253"/>
                <a:gd name="T22" fmla="*/ 13 w 220"/>
                <a:gd name="T23" fmla="*/ 80 h 253"/>
                <a:gd name="T24" fmla="*/ 113 w 220"/>
                <a:gd name="T25" fmla="*/ 160 h 253"/>
                <a:gd name="T26" fmla="*/ 144 w 220"/>
                <a:gd name="T27" fmla="*/ 180 h 253"/>
                <a:gd name="T28" fmla="*/ 115 w 220"/>
                <a:gd name="T29" fmla="*/ 195 h 253"/>
                <a:gd name="T30" fmla="*/ 70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1" y="253"/>
                  </a:cubicBezTo>
                  <a:cubicBezTo>
                    <a:pt x="162" y="253"/>
                    <a:pt x="220" y="229"/>
                    <a:pt x="220" y="170"/>
                  </a:cubicBezTo>
                  <a:cubicBezTo>
                    <a:pt x="220" y="143"/>
                    <a:pt x="208" y="120"/>
                    <a:pt x="184" y="107"/>
                  </a:cubicBezTo>
                  <a:cubicBezTo>
                    <a:pt x="162" y="96"/>
                    <a:pt x="138" y="92"/>
                    <a:pt x="114" y="88"/>
                  </a:cubicBezTo>
                  <a:cubicBezTo>
                    <a:pt x="105" y="85"/>
                    <a:pt x="87" y="83"/>
                    <a:pt x="87" y="70"/>
                  </a:cubicBezTo>
                  <a:cubicBezTo>
                    <a:pt x="87" y="57"/>
                    <a:pt x="101" y="54"/>
                    <a:pt x="111" y="54"/>
                  </a:cubicBezTo>
                  <a:cubicBezTo>
                    <a:pt x="130" y="54"/>
                    <a:pt x="144" y="61"/>
                    <a:pt x="151" y="79"/>
                  </a:cubicBezTo>
                  <a:cubicBezTo>
                    <a:pt x="213" y="60"/>
                    <a:pt x="213" y="60"/>
                    <a:pt x="213" y="60"/>
                  </a:cubicBezTo>
                  <a:cubicBezTo>
                    <a:pt x="198" y="17"/>
                    <a:pt x="157" y="0"/>
                    <a:pt x="115" y="0"/>
                  </a:cubicBezTo>
                  <a:cubicBezTo>
                    <a:pt x="90" y="0"/>
                    <a:pt x="64" y="4"/>
                    <a:pt x="44" y="18"/>
                  </a:cubicBezTo>
                  <a:cubicBezTo>
                    <a:pt x="24" y="32"/>
                    <a:pt x="13" y="56"/>
                    <a:pt x="13" y="80"/>
                  </a:cubicBezTo>
                  <a:cubicBezTo>
                    <a:pt x="13" y="138"/>
                    <a:pt x="67" y="151"/>
                    <a:pt x="113" y="160"/>
                  </a:cubicBezTo>
                  <a:cubicBezTo>
                    <a:pt x="125" y="162"/>
                    <a:pt x="144" y="165"/>
                    <a:pt x="144" y="180"/>
                  </a:cubicBezTo>
                  <a:cubicBezTo>
                    <a:pt x="144" y="194"/>
                    <a:pt x="124" y="195"/>
                    <a:pt x="115" y="195"/>
                  </a:cubicBezTo>
                  <a:cubicBezTo>
                    <a:pt x="93" y="195"/>
                    <a:pt x="76" y="187"/>
                    <a:pt x="70"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0" name="Freeform 11"/>
            <p:cNvSpPr>
              <a:spLocks/>
            </p:cNvSpPr>
            <p:nvPr/>
          </p:nvSpPr>
          <p:spPr bwMode="gray">
            <a:xfrm>
              <a:off x="3353" y="1549"/>
              <a:ext cx="551" cy="584"/>
            </a:xfrm>
            <a:custGeom>
              <a:avLst/>
              <a:gdLst>
                <a:gd name="T0" fmla="*/ 551 w 551"/>
                <a:gd name="T1" fmla="*/ 0 h 584"/>
                <a:gd name="T2" fmla="*/ 395 w 551"/>
                <a:gd name="T3" fmla="*/ 0 h 584"/>
                <a:gd name="T4" fmla="*/ 298 w 551"/>
                <a:gd name="T5" fmla="*/ 192 h 584"/>
                <a:gd name="T6" fmla="*/ 196 w 551"/>
                <a:gd name="T7" fmla="*/ 0 h 584"/>
                <a:gd name="T8" fmla="*/ 0 w 551"/>
                <a:gd name="T9" fmla="*/ 0 h 584"/>
                <a:gd name="T10" fmla="*/ 196 w 551"/>
                <a:gd name="T11" fmla="*/ 337 h 584"/>
                <a:gd name="T12" fmla="*/ 196 w 551"/>
                <a:gd name="T13" fmla="*/ 584 h 584"/>
                <a:gd name="T14" fmla="*/ 369 w 551"/>
                <a:gd name="T15" fmla="*/ 584 h 584"/>
                <a:gd name="T16" fmla="*/ 369 w 551"/>
                <a:gd name="T17" fmla="*/ 337 h 584"/>
                <a:gd name="T18" fmla="*/ 551 w 551"/>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1" h="584">
                  <a:moveTo>
                    <a:pt x="551" y="0"/>
                  </a:moveTo>
                  <a:lnTo>
                    <a:pt x="395" y="0"/>
                  </a:lnTo>
                  <a:lnTo>
                    <a:pt x="298" y="192"/>
                  </a:lnTo>
                  <a:lnTo>
                    <a:pt x="196" y="0"/>
                  </a:lnTo>
                  <a:lnTo>
                    <a:pt x="0" y="0"/>
                  </a:lnTo>
                  <a:lnTo>
                    <a:pt x="196" y="337"/>
                  </a:lnTo>
                  <a:lnTo>
                    <a:pt x="196" y="584"/>
                  </a:lnTo>
                  <a:lnTo>
                    <a:pt x="369" y="584"/>
                  </a:lnTo>
                  <a:lnTo>
                    <a:pt x="369" y="337"/>
                  </a:lnTo>
                  <a:lnTo>
                    <a:pt x="5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1" name="Freeform 12"/>
            <p:cNvSpPr>
              <a:spLocks/>
            </p:cNvSpPr>
            <p:nvPr/>
          </p:nvSpPr>
          <p:spPr bwMode="gray">
            <a:xfrm>
              <a:off x="2712" y="1542"/>
              <a:ext cx="520" cy="600"/>
            </a:xfrm>
            <a:custGeom>
              <a:avLst/>
              <a:gdLst>
                <a:gd name="T0" fmla="*/ 0 w 220"/>
                <a:gd name="T1" fmla="*/ 178 h 253"/>
                <a:gd name="T2" fmla="*/ 110 w 220"/>
                <a:gd name="T3" fmla="*/ 253 h 253"/>
                <a:gd name="T4" fmla="*/ 220 w 220"/>
                <a:gd name="T5" fmla="*/ 170 h 253"/>
                <a:gd name="T6" fmla="*/ 183 w 220"/>
                <a:gd name="T7" fmla="*/ 107 h 253"/>
                <a:gd name="T8" fmla="*/ 114 w 220"/>
                <a:gd name="T9" fmla="*/ 88 h 253"/>
                <a:gd name="T10" fmla="*/ 86 w 220"/>
                <a:gd name="T11" fmla="*/ 70 h 253"/>
                <a:gd name="T12" fmla="*/ 111 w 220"/>
                <a:gd name="T13" fmla="*/ 54 h 253"/>
                <a:gd name="T14" fmla="*/ 151 w 220"/>
                <a:gd name="T15" fmla="*/ 79 h 253"/>
                <a:gd name="T16" fmla="*/ 213 w 220"/>
                <a:gd name="T17" fmla="*/ 60 h 253"/>
                <a:gd name="T18" fmla="*/ 114 w 220"/>
                <a:gd name="T19" fmla="*/ 0 h 253"/>
                <a:gd name="T20" fmla="*/ 44 w 220"/>
                <a:gd name="T21" fmla="*/ 18 h 253"/>
                <a:gd name="T22" fmla="*/ 12 w 220"/>
                <a:gd name="T23" fmla="*/ 80 h 253"/>
                <a:gd name="T24" fmla="*/ 113 w 220"/>
                <a:gd name="T25" fmla="*/ 160 h 253"/>
                <a:gd name="T26" fmla="*/ 143 w 220"/>
                <a:gd name="T27" fmla="*/ 180 h 253"/>
                <a:gd name="T28" fmla="*/ 114 w 220"/>
                <a:gd name="T29" fmla="*/ 195 h 253"/>
                <a:gd name="T30" fmla="*/ 69 w 220"/>
                <a:gd name="T31" fmla="*/ 165 h 253"/>
                <a:gd name="T32" fmla="*/ 0 w 220"/>
                <a:gd name="T33" fmla="*/ 17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53">
                  <a:moveTo>
                    <a:pt x="0" y="178"/>
                  </a:moveTo>
                  <a:cubicBezTo>
                    <a:pt x="13" y="231"/>
                    <a:pt x="59" y="253"/>
                    <a:pt x="110" y="253"/>
                  </a:cubicBezTo>
                  <a:cubicBezTo>
                    <a:pt x="161" y="253"/>
                    <a:pt x="220" y="229"/>
                    <a:pt x="220" y="170"/>
                  </a:cubicBezTo>
                  <a:cubicBezTo>
                    <a:pt x="220" y="143"/>
                    <a:pt x="207" y="120"/>
                    <a:pt x="183" y="107"/>
                  </a:cubicBezTo>
                  <a:cubicBezTo>
                    <a:pt x="162" y="96"/>
                    <a:pt x="137" y="92"/>
                    <a:pt x="114" y="88"/>
                  </a:cubicBezTo>
                  <a:cubicBezTo>
                    <a:pt x="104" y="85"/>
                    <a:pt x="86" y="83"/>
                    <a:pt x="86" y="70"/>
                  </a:cubicBezTo>
                  <a:cubicBezTo>
                    <a:pt x="86" y="57"/>
                    <a:pt x="101" y="54"/>
                    <a:pt x="111" y="54"/>
                  </a:cubicBezTo>
                  <a:cubicBezTo>
                    <a:pt x="130" y="54"/>
                    <a:pt x="143" y="61"/>
                    <a:pt x="151" y="79"/>
                  </a:cubicBezTo>
                  <a:cubicBezTo>
                    <a:pt x="213" y="60"/>
                    <a:pt x="213" y="60"/>
                    <a:pt x="213" y="60"/>
                  </a:cubicBezTo>
                  <a:cubicBezTo>
                    <a:pt x="198" y="17"/>
                    <a:pt x="157" y="0"/>
                    <a:pt x="114" y="0"/>
                  </a:cubicBezTo>
                  <a:cubicBezTo>
                    <a:pt x="90" y="0"/>
                    <a:pt x="64" y="4"/>
                    <a:pt x="44" y="18"/>
                  </a:cubicBezTo>
                  <a:cubicBezTo>
                    <a:pt x="24" y="32"/>
                    <a:pt x="12" y="56"/>
                    <a:pt x="12" y="80"/>
                  </a:cubicBezTo>
                  <a:cubicBezTo>
                    <a:pt x="12" y="138"/>
                    <a:pt x="67" y="151"/>
                    <a:pt x="113" y="160"/>
                  </a:cubicBezTo>
                  <a:cubicBezTo>
                    <a:pt x="124" y="162"/>
                    <a:pt x="143" y="165"/>
                    <a:pt x="143" y="180"/>
                  </a:cubicBezTo>
                  <a:cubicBezTo>
                    <a:pt x="143" y="194"/>
                    <a:pt x="124" y="195"/>
                    <a:pt x="114" y="195"/>
                  </a:cubicBezTo>
                  <a:cubicBezTo>
                    <a:pt x="92" y="195"/>
                    <a:pt x="76" y="187"/>
                    <a:pt x="69" y="165"/>
                  </a:cubicBezTo>
                  <a:cubicBezTo>
                    <a:pt x="0" y="178"/>
                    <a:pt x="0" y="178"/>
                    <a:pt x="0" y="17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2" name="Freeform 13"/>
            <p:cNvSpPr>
              <a:spLocks/>
            </p:cNvSpPr>
            <p:nvPr/>
          </p:nvSpPr>
          <p:spPr bwMode="gray">
            <a:xfrm>
              <a:off x="1830" y="1549"/>
              <a:ext cx="438" cy="584"/>
            </a:xfrm>
            <a:custGeom>
              <a:avLst/>
              <a:gdLst>
                <a:gd name="T0" fmla="*/ 438 w 438"/>
                <a:gd name="T1" fmla="*/ 444 h 584"/>
                <a:gd name="T2" fmla="*/ 175 w 438"/>
                <a:gd name="T3" fmla="*/ 444 h 584"/>
                <a:gd name="T4" fmla="*/ 175 w 438"/>
                <a:gd name="T5" fmla="*/ 351 h 584"/>
                <a:gd name="T6" fmla="*/ 388 w 438"/>
                <a:gd name="T7" fmla="*/ 351 h 584"/>
                <a:gd name="T8" fmla="*/ 388 w 438"/>
                <a:gd name="T9" fmla="*/ 221 h 584"/>
                <a:gd name="T10" fmla="*/ 175 w 438"/>
                <a:gd name="T11" fmla="*/ 221 h 584"/>
                <a:gd name="T12" fmla="*/ 175 w 438"/>
                <a:gd name="T13" fmla="*/ 136 h 584"/>
                <a:gd name="T14" fmla="*/ 438 w 438"/>
                <a:gd name="T15" fmla="*/ 136 h 584"/>
                <a:gd name="T16" fmla="*/ 438 w 438"/>
                <a:gd name="T17" fmla="*/ 0 h 584"/>
                <a:gd name="T18" fmla="*/ 0 w 438"/>
                <a:gd name="T19" fmla="*/ 0 h 584"/>
                <a:gd name="T20" fmla="*/ 0 w 438"/>
                <a:gd name="T21" fmla="*/ 584 h 584"/>
                <a:gd name="T22" fmla="*/ 438 w 438"/>
                <a:gd name="T23" fmla="*/ 584 h 584"/>
                <a:gd name="T24" fmla="*/ 438 w 438"/>
                <a:gd name="T25" fmla="*/ 44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8" h="584">
                  <a:moveTo>
                    <a:pt x="438" y="444"/>
                  </a:moveTo>
                  <a:lnTo>
                    <a:pt x="175" y="444"/>
                  </a:lnTo>
                  <a:lnTo>
                    <a:pt x="175" y="351"/>
                  </a:lnTo>
                  <a:lnTo>
                    <a:pt x="388" y="351"/>
                  </a:lnTo>
                  <a:lnTo>
                    <a:pt x="388" y="221"/>
                  </a:lnTo>
                  <a:lnTo>
                    <a:pt x="175" y="221"/>
                  </a:lnTo>
                  <a:lnTo>
                    <a:pt x="175" y="136"/>
                  </a:lnTo>
                  <a:lnTo>
                    <a:pt x="438" y="136"/>
                  </a:lnTo>
                  <a:lnTo>
                    <a:pt x="438" y="0"/>
                  </a:lnTo>
                  <a:lnTo>
                    <a:pt x="0" y="0"/>
                  </a:lnTo>
                  <a:lnTo>
                    <a:pt x="0" y="584"/>
                  </a:lnTo>
                  <a:lnTo>
                    <a:pt x="438" y="584"/>
                  </a:lnTo>
                  <a:lnTo>
                    <a:pt x="438" y="4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3" name="Freeform 14"/>
            <p:cNvSpPr>
              <a:spLocks/>
            </p:cNvSpPr>
            <p:nvPr/>
          </p:nvSpPr>
          <p:spPr bwMode="gray">
            <a:xfrm>
              <a:off x="1093" y="1549"/>
              <a:ext cx="551" cy="584"/>
            </a:xfrm>
            <a:custGeom>
              <a:avLst/>
              <a:gdLst>
                <a:gd name="T0" fmla="*/ 369 w 551"/>
                <a:gd name="T1" fmla="*/ 584 h 584"/>
                <a:gd name="T2" fmla="*/ 551 w 551"/>
                <a:gd name="T3" fmla="*/ 584 h 584"/>
                <a:gd name="T4" fmla="*/ 369 w 551"/>
                <a:gd name="T5" fmla="*/ 0 h 584"/>
                <a:gd name="T6" fmla="*/ 180 w 551"/>
                <a:gd name="T7" fmla="*/ 0 h 584"/>
                <a:gd name="T8" fmla="*/ 0 w 551"/>
                <a:gd name="T9" fmla="*/ 584 h 584"/>
                <a:gd name="T10" fmla="*/ 144 w 551"/>
                <a:gd name="T11" fmla="*/ 584 h 584"/>
                <a:gd name="T12" fmla="*/ 180 w 551"/>
                <a:gd name="T13" fmla="*/ 470 h 584"/>
                <a:gd name="T14" fmla="*/ 336 w 551"/>
                <a:gd name="T15" fmla="*/ 470 h 584"/>
                <a:gd name="T16" fmla="*/ 369 w 551"/>
                <a:gd name="T17"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584">
                  <a:moveTo>
                    <a:pt x="369" y="584"/>
                  </a:moveTo>
                  <a:lnTo>
                    <a:pt x="551" y="584"/>
                  </a:lnTo>
                  <a:lnTo>
                    <a:pt x="369" y="0"/>
                  </a:lnTo>
                  <a:lnTo>
                    <a:pt x="180" y="0"/>
                  </a:lnTo>
                  <a:lnTo>
                    <a:pt x="0" y="584"/>
                  </a:lnTo>
                  <a:lnTo>
                    <a:pt x="144" y="584"/>
                  </a:lnTo>
                  <a:lnTo>
                    <a:pt x="180" y="470"/>
                  </a:lnTo>
                  <a:lnTo>
                    <a:pt x="336" y="470"/>
                  </a:lnTo>
                  <a:lnTo>
                    <a:pt x="369"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4" name="Freeform 15"/>
            <p:cNvSpPr>
              <a:spLocks/>
            </p:cNvSpPr>
            <p:nvPr/>
          </p:nvSpPr>
          <p:spPr bwMode="gray">
            <a:xfrm>
              <a:off x="445" y="1549"/>
              <a:ext cx="485" cy="584"/>
            </a:xfrm>
            <a:custGeom>
              <a:avLst/>
              <a:gdLst>
                <a:gd name="T0" fmla="*/ 0 w 205"/>
                <a:gd name="T1" fmla="*/ 246 h 246"/>
                <a:gd name="T2" fmla="*/ 113 w 205"/>
                <a:gd name="T3" fmla="*/ 246 h 246"/>
                <a:gd name="T4" fmla="*/ 180 w 205"/>
                <a:gd name="T5" fmla="*/ 232 h 246"/>
                <a:gd name="T6" fmla="*/ 205 w 205"/>
                <a:gd name="T7" fmla="*/ 175 h 246"/>
                <a:gd name="T8" fmla="*/ 158 w 205"/>
                <a:gd name="T9" fmla="*/ 119 h 246"/>
                <a:gd name="T10" fmla="*/ 199 w 205"/>
                <a:gd name="T11" fmla="*/ 65 h 246"/>
                <a:gd name="T12" fmla="*/ 173 w 205"/>
                <a:gd name="T13" fmla="*/ 13 h 246"/>
                <a:gd name="T14" fmla="*/ 120 w 205"/>
                <a:gd name="T15" fmla="*/ 0 h 246"/>
                <a:gd name="T16" fmla="*/ 0 w 205"/>
                <a:gd name="T17" fmla="*/ 0 h 246"/>
                <a:gd name="T18" fmla="*/ 0 w 205"/>
                <a:gd name="T1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246">
                  <a:moveTo>
                    <a:pt x="0" y="246"/>
                  </a:moveTo>
                  <a:cubicBezTo>
                    <a:pt x="113" y="246"/>
                    <a:pt x="113" y="246"/>
                    <a:pt x="113" y="246"/>
                  </a:cubicBezTo>
                  <a:cubicBezTo>
                    <a:pt x="135" y="246"/>
                    <a:pt x="161" y="246"/>
                    <a:pt x="180" y="232"/>
                  </a:cubicBezTo>
                  <a:cubicBezTo>
                    <a:pt x="198" y="220"/>
                    <a:pt x="205" y="196"/>
                    <a:pt x="205" y="175"/>
                  </a:cubicBezTo>
                  <a:cubicBezTo>
                    <a:pt x="205" y="145"/>
                    <a:pt x="186" y="124"/>
                    <a:pt x="158" y="119"/>
                  </a:cubicBezTo>
                  <a:cubicBezTo>
                    <a:pt x="183" y="113"/>
                    <a:pt x="199" y="91"/>
                    <a:pt x="199" y="65"/>
                  </a:cubicBezTo>
                  <a:cubicBezTo>
                    <a:pt x="199" y="45"/>
                    <a:pt x="190" y="25"/>
                    <a:pt x="173" y="13"/>
                  </a:cubicBezTo>
                  <a:cubicBezTo>
                    <a:pt x="158" y="2"/>
                    <a:pt x="139" y="0"/>
                    <a:pt x="120" y="0"/>
                  </a:cubicBezTo>
                  <a:cubicBezTo>
                    <a:pt x="0" y="0"/>
                    <a:pt x="0" y="0"/>
                    <a:pt x="0" y="0"/>
                  </a:cubicBezTo>
                  <a:cubicBezTo>
                    <a:pt x="0" y="246"/>
                    <a:pt x="0" y="246"/>
                    <a:pt x="0" y="24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5" name="Freeform 16"/>
            <p:cNvSpPr>
              <a:spLocks/>
            </p:cNvSpPr>
            <p:nvPr/>
          </p:nvSpPr>
          <p:spPr bwMode="gray">
            <a:xfrm>
              <a:off x="1303" y="1722"/>
              <a:ext cx="95" cy="169"/>
            </a:xfrm>
            <a:custGeom>
              <a:avLst/>
              <a:gdLst>
                <a:gd name="T0" fmla="*/ 0 w 95"/>
                <a:gd name="T1" fmla="*/ 169 h 169"/>
                <a:gd name="T2" fmla="*/ 48 w 95"/>
                <a:gd name="T3" fmla="*/ 0 h 169"/>
                <a:gd name="T4" fmla="*/ 95 w 95"/>
                <a:gd name="T5" fmla="*/ 169 h 169"/>
                <a:gd name="T6" fmla="*/ 0 w 95"/>
                <a:gd name="T7" fmla="*/ 169 h 169"/>
              </a:gdLst>
              <a:ahLst/>
              <a:cxnLst>
                <a:cxn ang="0">
                  <a:pos x="T0" y="T1"/>
                </a:cxn>
                <a:cxn ang="0">
                  <a:pos x="T2" y="T3"/>
                </a:cxn>
                <a:cxn ang="0">
                  <a:pos x="T4" y="T5"/>
                </a:cxn>
                <a:cxn ang="0">
                  <a:pos x="T6" y="T7"/>
                </a:cxn>
              </a:cxnLst>
              <a:rect l="0" t="0" r="r" b="b"/>
              <a:pathLst>
                <a:path w="95" h="169">
                  <a:moveTo>
                    <a:pt x="0" y="169"/>
                  </a:moveTo>
                  <a:lnTo>
                    <a:pt x="48" y="0"/>
                  </a:lnTo>
                  <a:lnTo>
                    <a:pt x="95" y="169"/>
                  </a:lnTo>
                  <a:lnTo>
                    <a:pt x="0" y="169"/>
                  </a:lnTo>
                  <a:close/>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6" name="Freeform 17"/>
            <p:cNvSpPr>
              <a:spLocks/>
            </p:cNvSpPr>
            <p:nvPr/>
          </p:nvSpPr>
          <p:spPr bwMode="gray">
            <a:xfrm>
              <a:off x="608" y="1675"/>
              <a:ext cx="140" cy="100"/>
            </a:xfrm>
            <a:custGeom>
              <a:avLst/>
              <a:gdLst>
                <a:gd name="T0" fmla="*/ 0 w 59"/>
                <a:gd name="T1" fmla="*/ 42 h 42"/>
                <a:gd name="T2" fmla="*/ 0 w 59"/>
                <a:gd name="T3" fmla="*/ 0 h 42"/>
                <a:gd name="T4" fmla="*/ 30 w 59"/>
                <a:gd name="T5" fmla="*/ 0 h 42"/>
                <a:gd name="T6" fmla="*/ 59 w 59"/>
                <a:gd name="T7" fmla="*/ 21 h 42"/>
                <a:gd name="T8" fmla="*/ 52 w 59"/>
                <a:gd name="T9" fmla="*/ 37 h 42"/>
                <a:gd name="T10" fmla="*/ 31 w 59"/>
                <a:gd name="T11" fmla="*/ 42 h 42"/>
                <a:gd name="T12" fmla="*/ 0 w 5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59" h="42">
                  <a:moveTo>
                    <a:pt x="0" y="42"/>
                  </a:moveTo>
                  <a:cubicBezTo>
                    <a:pt x="0" y="0"/>
                    <a:pt x="0" y="0"/>
                    <a:pt x="0" y="0"/>
                  </a:cubicBezTo>
                  <a:cubicBezTo>
                    <a:pt x="30" y="0"/>
                    <a:pt x="30" y="0"/>
                    <a:pt x="30" y="0"/>
                  </a:cubicBezTo>
                  <a:cubicBezTo>
                    <a:pt x="44" y="0"/>
                    <a:pt x="59" y="3"/>
                    <a:pt x="59" y="21"/>
                  </a:cubicBezTo>
                  <a:cubicBezTo>
                    <a:pt x="59" y="26"/>
                    <a:pt x="57" y="33"/>
                    <a:pt x="52" y="37"/>
                  </a:cubicBezTo>
                  <a:cubicBezTo>
                    <a:pt x="47" y="42"/>
                    <a:pt x="38" y="42"/>
                    <a:pt x="31" y="42"/>
                  </a:cubicBezTo>
                  <a:cubicBezTo>
                    <a:pt x="0" y="42"/>
                    <a:pt x="0" y="42"/>
                    <a:pt x="0" y="42"/>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7" name="Freeform 18"/>
            <p:cNvSpPr>
              <a:spLocks/>
            </p:cNvSpPr>
            <p:nvPr/>
          </p:nvSpPr>
          <p:spPr bwMode="gray">
            <a:xfrm>
              <a:off x="608" y="1898"/>
              <a:ext cx="151" cy="107"/>
            </a:xfrm>
            <a:custGeom>
              <a:avLst/>
              <a:gdLst>
                <a:gd name="T0" fmla="*/ 0 w 64"/>
                <a:gd name="T1" fmla="*/ 44 h 45"/>
                <a:gd name="T2" fmla="*/ 0 w 64"/>
                <a:gd name="T3" fmla="*/ 0 h 45"/>
                <a:gd name="T4" fmla="*/ 30 w 64"/>
                <a:gd name="T5" fmla="*/ 0 h 45"/>
                <a:gd name="T6" fmla="*/ 52 w 64"/>
                <a:gd name="T7" fmla="*/ 3 h 45"/>
                <a:gd name="T8" fmla="*/ 64 w 64"/>
                <a:gd name="T9" fmla="*/ 22 h 45"/>
                <a:gd name="T10" fmla="*/ 55 w 64"/>
                <a:gd name="T11" fmla="*/ 40 h 45"/>
                <a:gd name="T12" fmla="*/ 33 w 64"/>
                <a:gd name="T13" fmla="*/ 44 h 45"/>
                <a:gd name="T14" fmla="*/ 0 w 64"/>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
                  <a:moveTo>
                    <a:pt x="0" y="44"/>
                  </a:moveTo>
                  <a:cubicBezTo>
                    <a:pt x="0" y="0"/>
                    <a:pt x="0" y="0"/>
                    <a:pt x="0" y="0"/>
                  </a:cubicBezTo>
                  <a:cubicBezTo>
                    <a:pt x="30" y="0"/>
                    <a:pt x="30" y="0"/>
                    <a:pt x="30" y="0"/>
                  </a:cubicBezTo>
                  <a:cubicBezTo>
                    <a:pt x="37" y="0"/>
                    <a:pt x="45" y="0"/>
                    <a:pt x="52" y="3"/>
                  </a:cubicBezTo>
                  <a:cubicBezTo>
                    <a:pt x="59" y="7"/>
                    <a:pt x="64" y="14"/>
                    <a:pt x="64" y="22"/>
                  </a:cubicBezTo>
                  <a:cubicBezTo>
                    <a:pt x="64" y="29"/>
                    <a:pt x="60" y="36"/>
                    <a:pt x="55" y="40"/>
                  </a:cubicBezTo>
                  <a:cubicBezTo>
                    <a:pt x="49" y="45"/>
                    <a:pt x="40" y="44"/>
                    <a:pt x="33" y="44"/>
                  </a:cubicBezTo>
                  <a:cubicBezTo>
                    <a:pt x="0" y="44"/>
                    <a:pt x="0" y="44"/>
                    <a:pt x="0" y="44"/>
                  </a:cubicBezTo>
                </a:path>
              </a:pathLst>
            </a:custGeom>
            <a:solidFill>
              <a:srgbClr val="E132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8" name="Rectangle 19"/>
            <p:cNvSpPr>
              <a:spLocks noChangeArrowheads="1"/>
            </p:cNvSpPr>
            <p:nvPr/>
          </p:nvSpPr>
          <p:spPr bwMode="gray">
            <a:xfrm>
              <a:off x="105" y="2714"/>
              <a:ext cx="61"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99" name="Freeform 20"/>
            <p:cNvSpPr>
              <a:spLocks/>
            </p:cNvSpPr>
            <p:nvPr/>
          </p:nvSpPr>
          <p:spPr bwMode="gray">
            <a:xfrm>
              <a:off x="559" y="2716"/>
              <a:ext cx="257" cy="344"/>
            </a:xfrm>
            <a:custGeom>
              <a:avLst/>
              <a:gdLst>
                <a:gd name="T0" fmla="*/ 109 w 109"/>
                <a:gd name="T1" fmla="*/ 145 h 145"/>
                <a:gd name="T2" fmla="*/ 84 w 109"/>
                <a:gd name="T3" fmla="*/ 145 h 145"/>
                <a:gd name="T4" fmla="*/ 29 w 109"/>
                <a:gd name="T5" fmla="*/ 52 h 145"/>
                <a:gd name="T6" fmla="*/ 25 w 109"/>
                <a:gd name="T7" fmla="*/ 45 h 145"/>
                <a:gd name="T8" fmla="*/ 21 w 109"/>
                <a:gd name="T9" fmla="*/ 38 h 145"/>
                <a:gd name="T10" fmla="*/ 21 w 109"/>
                <a:gd name="T11" fmla="*/ 145 h 145"/>
                <a:gd name="T12" fmla="*/ 0 w 109"/>
                <a:gd name="T13" fmla="*/ 145 h 145"/>
                <a:gd name="T14" fmla="*/ 0 w 109"/>
                <a:gd name="T15" fmla="*/ 0 h 145"/>
                <a:gd name="T16" fmla="*/ 29 w 109"/>
                <a:gd name="T17" fmla="*/ 0 h 145"/>
                <a:gd name="T18" fmla="*/ 80 w 109"/>
                <a:gd name="T19" fmla="*/ 85 h 145"/>
                <a:gd name="T20" fmla="*/ 89 w 109"/>
                <a:gd name="T21" fmla="*/ 101 h 145"/>
                <a:gd name="T22" fmla="*/ 89 w 109"/>
                <a:gd name="T23" fmla="*/ 0 h 145"/>
                <a:gd name="T24" fmla="*/ 109 w 109"/>
                <a:gd name="T25" fmla="*/ 0 h 145"/>
                <a:gd name="T26" fmla="*/ 109 w 109"/>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45">
                  <a:moveTo>
                    <a:pt x="109" y="145"/>
                  </a:moveTo>
                  <a:cubicBezTo>
                    <a:pt x="84" y="145"/>
                    <a:pt x="84" y="145"/>
                    <a:pt x="84" y="145"/>
                  </a:cubicBezTo>
                  <a:cubicBezTo>
                    <a:pt x="29" y="52"/>
                    <a:pt x="29" y="52"/>
                    <a:pt x="29" y="52"/>
                  </a:cubicBezTo>
                  <a:cubicBezTo>
                    <a:pt x="28" y="51"/>
                    <a:pt x="27" y="48"/>
                    <a:pt x="25" y="45"/>
                  </a:cubicBezTo>
                  <a:cubicBezTo>
                    <a:pt x="24" y="44"/>
                    <a:pt x="23" y="41"/>
                    <a:pt x="21" y="38"/>
                  </a:cubicBezTo>
                  <a:cubicBezTo>
                    <a:pt x="21" y="145"/>
                    <a:pt x="21" y="145"/>
                    <a:pt x="21" y="145"/>
                  </a:cubicBezTo>
                  <a:cubicBezTo>
                    <a:pt x="0" y="145"/>
                    <a:pt x="0" y="145"/>
                    <a:pt x="0" y="145"/>
                  </a:cubicBezTo>
                  <a:cubicBezTo>
                    <a:pt x="0" y="0"/>
                    <a:pt x="0" y="0"/>
                    <a:pt x="0" y="0"/>
                  </a:cubicBezTo>
                  <a:cubicBezTo>
                    <a:pt x="29" y="0"/>
                    <a:pt x="29" y="0"/>
                    <a:pt x="29" y="0"/>
                  </a:cubicBezTo>
                  <a:cubicBezTo>
                    <a:pt x="80" y="85"/>
                    <a:pt x="80" y="85"/>
                    <a:pt x="80" y="85"/>
                  </a:cubicBezTo>
                  <a:cubicBezTo>
                    <a:pt x="80" y="86"/>
                    <a:pt x="83" y="91"/>
                    <a:pt x="89" y="101"/>
                  </a:cubicBezTo>
                  <a:cubicBezTo>
                    <a:pt x="89" y="0"/>
                    <a:pt x="89" y="0"/>
                    <a:pt x="89" y="0"/>
                  </a:cubicBezTo>
                  <a:cubicBezTo>
                    <a:pt x="109" y="0"/>
                    <a:pt x="109" y="0"/>
                    <a:pt x="109" y="0"/>
                  </a:cubicBezTo>
                  <a:lnTo>
                    <a:pt x="109"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0" name="Freeform 21"/>
            <p:cNvSpPr>
              <a:spLocks/>
            </p:cNvSpPr>
            <p:nvPr/>
          </p:nvSpPr>
          <p:spPr bwMode="gray">
            <a:xfrm>
              <a:off x="1173" y="2709"/>
              <a:ext cx="277" cy="356"/>
            </a:xfrm>
            <a:custGeom>
              <a:avLst/>
              <a:gdLst>
                <a:gd name="T0" fmla="*/ 0 w 117"/>
                <a:gd name="T1" fmla="*/ 113 h 150"/>
                <a:gd name="T2" fmla="*/ 26 w 117"/>
                <a:gd name="T3" fmla="*/ 107 h 150"/>
                <a:gd name="T4" fmla="*/ 61 w 117"/>
                <a:gd name="T5" fmla="*/ 129 h 150"/>
                <a:gd name="T6" fmla="*/ 82 w 117"/>
                <a:gd name="T7" fmla="*/ 123 h 150"/>
                <a:gd name="T8" fmla="*/ 90 w 117"/>
                <a:gd name="T9" fmla="*/ 110 h 150"/>
                <a:gd name="T10" fmla="*/ 86 w 117"/>
                <a:gd name="T11" fmla="*/ 99 h 150"/>
                <a:gd name="T12" fmla="*/ 72 w 117"/>
                <a:gd name="T13" fmla="*/ 91 h 150"/>
                <a:gd name="T14" fmla="*/ 44 w 117"/>
                <a:gd name="T15" fmla="*/ 83 h 150"/>
                <a:gd name="T16" fmla="*/ 23 w 117"/>
                <a:gd name="T17" fmla="*/ 75 h 150"/>
                <a:gd name="T18" fmla="*/ 12 w 117"/>
                <a:gd name="T19" fmla="*/ 62 h 150"/>
                <a:gd name="T20" fmla="*/ 8 w 117"/>
                <a:gd name="T21" fmla="*/ 43 h 150"/>
                <a:gd name="T22" fmla="*/ 22 w 117"/>
                <a:gd name="T23" fmla="*/ 12 h 150"/>
                <a:gd name="T24" fmla="*/ 59 w 117"/>
                <a:gd name="T25" fmla="*/ 0 h 150"/>
                <a:gd name="T26" fmla="*/ 93 w 117"/>
                <a:gd name="T27" fmla="*/ 9 h 150"/>
                <a:gd name="T28" fmla="*/ 111 w 117"/>
                <a:gd name="T29" fmla="*/ 32 h 150"/>
                <a:gd name="T30" fmla="*/ 86 w 117"/>
                <a:gd name="T31" fmla="*/ 38 h 150"/>
                <a:gd name="T32" fmla="*/ 60 w 117"/>
                <a:gd name="T33" fmla="*/ 21 h 150"/>
                <a:gd name="T34" fmla="*/ 41 w 117"/>
                <a:gd name="T35" fmla="*/ 26 h 150"/>
                <a:gd name="T36" fmla="*/ 35 w 117"/>
                <a:gd name="T37" fmla="*/ 39 h 150"/>
                <a:gd name="T38" fmla="*/ 55 w 117"/>
                <a:gd name="T39" fmla="*/ 57 h 150"/>
                <a:gd name="T40" fmla="*/ 80 w 117"/>
                <a:gd name="T41" fmla="*/ 63 h 150"/>
                <a:gd name="T42" fmla="*/ 110 w 117"/>
                <a:gd name="T43" fmla="*/ 80 h 150"/>
                <a:gd name="T44" fmla="*/ 117 w 117"/>
                <a:gd name="T45" fmla="*/ 104 h 150"/>
                <a:gd name="T46" fmla="*/ 101 w 117"/>
                <a:gd name="T47" fmla="*/ 138 h 150"/>
                <a:gd name="T48" fmla="*/ 59 w 117"/>
                <a:gd name="T49" fmla="*/ 150 h 150"/>
                <a:gd name="T50" fmla="*/ 22 w 117"/>
                <a:gd name="T51" fmla="*/ 141 h 150"/>
                <a:gd name="T52" fmla="*/ 0 w 117"/>
                <a:gd name="T53" fmla="*/ 11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50">
                  <a:moveTo>
                    <a:pt x="0" y="113"/>
                  </a:moveTo>
                  <a:cubicBezTo>
                    <a:pt x="26" y="107"/>
                    <a:pt x="26" y="107"/>
                    <a:pt x="26" y="107"/>
                  </a:cubicBezTo>
                  <a:cubicBezTo>
                    <a:pt x="28" y="122"/>
                    <a:pt x="40" y="129"/>
                    <a:pt x="61" y="129"/>
                  </a:cubicBezTo>
                  <a:cubicBezTo>
                    <a:pt x="70" y="129"/>
                    <a:pt x="77" y="127"/>
                    <a:pt x="82" y="123"/>
                  </a:cubicBezTo>
                  <a:cubicBezTo>
                    <a:pt x="87" y="120"/>
                    <a:pt x="90" y="115"/>
                    <a:pt x="90" y="110"/>
                  </a:cubicBezTo>
                  <a:cubicBezTo>
                    <a:pt x="90" y="106"/>
                    <a:pt x="88" y="102"/>
                    <a:pt x="86" y="99"/>
                  </a:cubicBezTo>
                  <a:cubicBezTo>
                    <a:pt x="84" y="95"/>
                    <a:pt x="79" y="93"/>
                    <a:pt x="72" y="91"/>
                  </a:cubicBezTo>
                  <a:cubicBezTo>
                    <a:pt x="44" y="83"/>
                    <a:pt x="44" y="83"/>
                    <a:pt x="44" y="83"/>
                  </a:cubicBezTo>
                  <a:cubicBezTo>
                    <a:pt x="34" y="81"/>
                    <a:pt x="27" y="78"/>
                    <a:pt x="23" y="75"/>
                  </a:cubicBezTo>
                  <a:cubicBezTo>
                    <a:pt x="18" y="72"/>
                    <a:pt x="15" y="67"/>
                    <a:pt x="12" y="62"/>
                  </a:cubicBezTo>
                  <a:cubicBezTo>
                    <a:pt x="9" y="56"/>
                    <a:pt x="8" y="50"/>
                    <a:pt x="8" y="43"/>
                  </a:cubicBezTo>
                  <a:cubicBezTo>
                    <a:pt x="8" y="30"/>
                    <a:pt x="12" y="20"/>
                    <a:pt x="22" y="12"/>
                  </a:cubicBezTo>
                  <a:cubicBezTo>
                    <a:pt x="32" y="4"/>
                    <a:pt x="44" y="0"/>
                    <a:pt x="59" y="0"/>
                  </a:cubicBezTo>
                  <a:cubicBezTo>
                    <a:pt x="72" y="0"/>
                    <a:pt x="83" y="3"/>
                    <a:pt x="93" y="9"/>
                  </a:cubicBezTo>
                  <a:cubicBezTo>
                    <a:pt x="102" y="14"/>
                    <a:pt x="109" y="22"/>
                    <a:pt x="111" y="32"/>
                  </a:cubicBezTo>
                  <a:cubicBezTo>
                    <a:pt x="86" y="38"/>
                    <a:pt x="86" y="38"/>
                    <a:pt x="86" y="38"/>
                  </a:cubicBezTo>
                  <a:cubicBezTo>
                    <a:pt x="83" y="27"/>
                    <a:pt x="74" y="21"/>
                    <a:pt x="60" y="21"/>
                  </a:cubicBezTo>
                  <a:cubicBezTo>
                    <a:pt x="52" y="21"/>
                    <a:pt x="45" y="23"/>
                    <a:pt x="41" y="26"/>
                  </a:cubicBezTo>
                  <a:cubicBezTo>
                    <a:pt x="37" y="30"/>
                    <a:pt x="35" y="34"/>
                    <a:pt x="35" y="39"/>
                  </a:cubicBezTo>
                  <a:cubicBezTo>
                    <a:pt x="35" y="48"/>
                    <a:pt x="41" y="54"/>
                    <a:pt x="55" y="57"/>
                  </a:cubicBezTo>
                  <a:cubicBezTo>
                    <a:pt x="80" y="63"/>
                    <a:pt x="80" y="63"/>
                    <a:pt x="80" y="63"/>
                  </a:cubicBezTo>
                  <a:cubicBezTo>
                    <a:pt x="94" y="67"/>
                    <a:pt x="104" y="72"/>
                    <a:pt x="110" y="80"/>
                  </a:cubicBezTo>
                  <a:cubicBezTo>
                    <a:pt x="115" y="87"/>
                    <a:pt x="117" y="95"/>
                    <a:pt x="117" y="104"/>
                  </a:cubicBezTo>
                  <a:cubicBezTo>
                    <a:pt x="117" y="118"/>
                    <a:pt x="112" y="129"/>
                    <a:pt x="101" y="138"/>
                  </a:cubicBezTo>
                  <a:cubicBezTo>
                    <a:pt x="90" y="146"/>
                    <a:pt x="76" y="150"/>
                    <a:pt x="59" y="150"/>
                  </a:cubicBezTo>
                  <a:cubicBezTo>
                    <a:pt x="45" y="150"/>
                    <a:pt x="32" y="147"/>
                    <a:pt x="22" y="141"/>
                  </a:cubicBezTo>
                  <a:cubicBezTo>
                    <a:pt x="11" y="135"/>
                    <a:pt x="4" y="125"/>
                    <a:pt x="0" y="1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1" name="Freeform 22"/>
            <p:cNvSpPr>
              <a:spLocks noEditPoints="1"/>
            </p:cNvSpPr>
            <p:nvPr/>
          </p:nvSpPr>
          <p:spPr bwMode="gray">
            <a:xfrm>
              <a:off x="1821" y="2716"/>
              <a:ext cx="258" cy="344"/>
            </a:xfrm>
            <a:custGeom>
              <a:avLst/>
              <a:gdLst>
                <a:gd name="T0" fmla="*/ 26 w 109"/>
                <a:gd name="T1" fmla="*/ 145 h 145"/>
                <a:gd name="T2" fmla="*/ 0 w 109"/>
                <a:gd name="T3" fmla="*/ 145 h 145"/>
                <a:gd name="T4" fmla="*/ 0 w 109"/>
                <a:gd name="T5" fmla="*/ 0 h 145"/>
                <a:gd name="T6" fmla="*/ 59 w 109"/>
                <a:gd name="T7" fmla="*/ 0 h 145"/>
                <a:gd name="T8" fmla="*/ 97 w 109"/>
                <a:gd name="T9" fmla="*/ 12 h 145"/>
                <a:gd name="T10" fmla="*/ 109 w 109"/>
                <a:gd name="T11" fmla="*/ 43 h 145"/>
                <a:gd name="T12" fmla="*/ 96 w 109"/>
                <a:gd name="T13" fmla="*/ 75 h 145"/>
                <a:gd name="T14" fmla="*/ 62 w 109"/>
                <a:gd name="T15" fmla="*/ 87 h 145"/>
                <a:gd name="T16" fmla="*/ 26 w 109"/>
                <a:gd name="T17" fmla="*/ 87 h 145"/>
                <a:gd name="T18" fmla="*/ 26 w 109"/>
                <a:gd name="T19" fmla="*/ 145 h 145"/>
                <a:gd name="T20" fmla="*/ 26 w 109"/>
                <a:gd name="T21" fmla="*/ 65 h 145"/>
                <a:gd name="T22" fmla="*/ 57 w 109"/>
                <a:gd name="T23" fmla="*/ 65 h 145"/>
                <a:gd name="T24" fmla="*/ 75 w 109"/>
                <a:gd name="T25" fmla="*/ 59 h 145"/>
                <a:gd name="T26" fmla="*/ 82 w 109"/>
                <a:gd name="T27" fmla="*/ 43 h 145"/>
                <a:gd name="T28" fmla="*/ 76 w 109"/>
                <a:gd name="T29" fmla="*/ 28 h 145"/>
                <a:gd name="T30" fmla="*/ 54 w 109"/>
                <a:gd name="T31" fmla="*/ 21 h 145"/>
                <a:gd name="T32" fmla="*/ 26 w 109"/>
                <a:gd name="T33" fmla="*/ 21 h 145"/>
                <a:gd name="T34" fmla="*/ 26 w 109"/>
                <a:gd name="T35" fmla="*/ 6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45">
                  <a:moveTo>
                    <a:pt x="26" y="145"/>
                  </a:moveTo>
                  <a:cubicBezTo>
                    <a:pt x="0" y="145"/>
                    <a:pt x="0" y="145"/>
                    <a:pt x="0" y="145"/>
                  </a:cubicBezTo>
                  <a:cubicBezTo>
                    <a:pt x="0" y="0"/>
                    <a:pt x="0" y="0"/>
                    <a:pt x="0" y="0"/>
                  </a:cubicBezTo>
                  <a:cubicBezTo>
                    <a:pt x="59" y="0"/>
                    <a:pt x="59" y="0"/>
                    <a:pt x="59" y="0"/>
                  </a:cubicBezTo>
                  <a:cubicBezTo>
                    <a:pt x="76" y="0"/>
                    <a:pt x="88" y="4"/>
                    <a:pt x="97" y="12"/>
                  </a:cubicBezTo>
                  <a:cubicBezTo>
                    <a:pt x="105" y="21"/>
                    <a:pt x="109" y="31"/>
                    <a:pt x="109" y="43"/>
                  </a:cubicBezTo>
                  <a:cubicBezTo>
                    <a:pt x="109" y="56"/>
                    <a:pt x="104" y="67"/>
                    <a:pt x="96" y="75"/>
                  </a:cubicBezTo>
                  <a:cubicBezTo>
                    <a:pt x="87" y="83"/>
                    <a:pt x="76" y="87"/>
                    <a:pt x="62" y="87"/>
                  </a:cubicBezTo>
                  <a:cubicBezTo>
                    <a:pt x="26" y="87"/>
                    <a:pt x="26" y="87"/>
                    <a:pt x="26" y="87"/>
                  </a:cubicBezTo>
                  <a:lnTo>
                    <a:pt x="26" y="145"/>
                  </a:lnTo>
                  <a:close/>
                  <a:moveTo>
                    <a:pt x="26" y="65"/>
                  </a:moveTo>
                  <a:cubicBezTo>
                    <a:pt x="57" y="65"/>
                    <a:pt x="57" y="65"/>
                    <a:pt x="57" y="65"/>
                  </a:cubicBezTo>
                  <a:cubicBezTo>
                    <a:pt x="65" y="65"/>
                    <a:pt x="71" y="63"/>
                    <a:pt x="75" y="59"/>
                  </a:cubicBezTo>
                  <a:cubicBezTo>
                    <a:pt x="79" y="55"/>
                    <a:pt x="82" y="50"/>
                    <a:pt x="82" y="43"/>
                  </a:cubicBezTo>
                  <a:cubicBezTo>
                    <a:pt x="82" y="37"/>
                    <a:pt x="80" y="32"/>
                    <a:pt x="76" y="28"/>
                  </a:cubicBezTo>
                  <a:cubicBezTo>
                    <a:pt x="72" y="23"/>
                    <a:pt x="65" y="21"/>
                    <a:pt x="54" y="21"/>
                  </a:cubicBezTo>
                  <a:cubicBezTo>
                    <a:pt x="26" y="21"/>
                    <a:pt x="26" y="21"/>
                    <a:pt x="26" y="21"/>
                  </a:cubicBezTo>
                  <a:lnTo>
                    <a:pt x="26" y="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2" name="Rectangle 23"/>
            <p:cNvSpPr>
              <a:spLocks noChangeArrowheads="1"/>
            </p:cNvSpPr>
            <p:nvPr/>
          </p:nvSpPr>
          <p:spPr bwMode="gray">
            <a:xfrm>
              <a:off x="2445" y="2714"/>
              <a:ext cx="62" cy="34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3" name="Freeform 24"/>
            <p:cNvSpPr>
              <a:spLocks noEditPoints="1"/>
            </p:cNvSpPr>
            <p:nvPr/>
          </p:nvSpPr>
          <p:spPr bwMode="gray">
            <a:xfrm>
              <a:off x="2899" y="2716"/>
              <a:ext cx="270" cy="344"/>
            </a:xfrm>
            <a:custGeom>
              <a:avLst/>
              <a:gdLst>
                <a:gd name="T0" fmla="*/ 113 w 114"/>
                <a:gd name="T1" fmla="*/ 145 h 145"/>
                <a:gd name="T2" fmla="*/ 85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1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6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5" y="145"/>
                    <a:pt x="85" y="145"/>
                    <a:pt x="85"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0" y="0"/>
                    <a:pt x="93" y="4"/>
                    <a:pt x="101"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6" y="49"/>
                    <a:pt x="86" y="42"/>
                  </a:cubicBezTo>
                  <a:cubicBezTo>
                    <a:pt x="86"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4" name="Freeform 25"/>
            <p:cNvSpPr>
              <a:spLocks/>
            </p:cNvSpPr>
            <p:nvPr/>
          </p:nvSpPr>
          <p:spPr bwMode="gray">
            <a:xfrm>
              <a:off x="3547" y="2716"/>
              <a:ext cx="222" cy="344"/>
            </a:xfrm>
            <a:custGeom>
              <a:avLst/>
              <a:gdLst>
                <a:gd name="T0" fmla="*/ 222 w 222"/>
                <a:gd name="T1" fmla="*/ 344 h 344"/>
                <a:gd name="T2" fmla="*/ 0 w 222"/>
                <a:gd name="T3" fmla="*/ 344 h 344"/>
                <a:gd name="T4" fmla="*/ 0 w 222"/>
                <a:gd name="T5" fmla="*/ 0 h 344"/>
                <a:gd name="T6" fmla="*/ 220 w 222"/>
                <a:gd name="T7" fmla="*/ 0 h 344"/>
                <a:gd name="T8" fmla="*/ 220 w 222"/>
                <a:gd name="T9" fmla="*/ 50 h 344"/>
                <a:gd name="T10" fmla="*/ 61 w 222"/>
                <a:gd name="T11" fmla="*/ 50 h 344"/>
                <a:gd name="T12" fmla="*/ 61 w 222"/>
                <a:gd name="T13" fmla="*/ 142 h 344"/>
                <a:gd name="T14" fmla="*/ 189 w 222"/>
                <a:gd name="T15" fmla="*/ 142 h 344"/>
                <a:gd name="T16" fmla="*/ 189 w 222"/>
                <a:gd name="T17" fmla="*/ 194 h 344"/>
                <a:gd name="T18" fmla="*/ 61 w 222"/>
                <a:gd name="T19" fmla="*/ 194 h 344"/>
                <a:gd name="T20" fmla="*/ 61 w 222"/>
                <a:gd name="T21" fmla="*/ 289 h 344"/>
                <a:gd name="T22" fmla="*/ 222 w 222"/>
                <a:gd name="T23" fmla="*/ 289 h 344"/>
                <a:gd name="T24" fmla="*/ 222 w 222"/>
                <a:gd name="T25"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344">
                  <a:moveTo>
                    <a:pt x="222" y="344"/>
                  </a:moveTo>
                  <a:lnTo>
                    <a:pt x="0" y="344"/>
                  </a:lnTo>
                  <a:lnTo>
                    <a:pt x="0" y="0"/>
                  </a:lnTo>
                  <a:lnTo>
                    <a:pt x="220" y="0"/>
                  </a:lnTo>
                  <a:lnTo>
                    <a:pt x="220" y="50"/>
                  </a:lnTo>
                  <a:lnTo>
                    <a:pt x="61" y="50"/>
                  </a:lnTo>
                  <a:lnTo>
                    <a:pt x="61" y="142"/>
                  </a:lnTo>
                  <a:lnTo>
                    <a:pt x="189" y="142"/>
                  </a:lnTo>
                  <a:lnTo>
                    <a:pt x="189" y="194"/>
                  </a:lnTo>
                  <a:lnTo>
                    <a:pt x="61" y="194"/>
                  </a:lnTo>
                  <a:lnTo>
                    <a:pt x="61" y="289"/>
                  </a:lnTo>
                  <a:lnTo>
                    <a:pt x="222" y="289"/>
                  </a:lnTo>
                  <a:lnTo>
                    <a:pt x="222" y="3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5" name="Freeform 26"/>
            <p:cNvSpPr>
              <a:spLocks noEditPoints="1"/>
            </p:cNvSpPr>
            <p:nvPr/>
          </p:nvSpPr>
          <p:spPr bwMode="gray">
            <a:xfrm>
              <a:off x="4138" y="2716"/>
              <a:ext cx="281" cy="344"/>
            </a:xfrm>
            <a:custGeom>
              <a:avLst/>
              <a:gdLst>
                <a:gd name="T0" fmla="*/ 0 w 119"/>
                <a:gd name="T1" fmla="*/ 145 h 145"/>
                <a:gd name="T2" fmla="*/ 0 w 119"/>
                <a:gd name="T3" fmla="*/ 0 h 145"/>
                <a:gd name="T4" fmla="*/ 53 w 119"/>
                <a:gd name="T5" fmla="*/ 0 h 145"/>
                <a:gd name="T6" fmla="*/ 101 w 119"/>
                <a:gd name="T7" fmla="*/ 21 h 145"/>
                <a:gd name="T8" fmla="*/ 119 w 119"/>
                <a:gd name="T9" fmla="*/ 72 h 145"/>
                <a:gd name="T10" fmla="*/ 100 w 119"/>
                <a:gd name="T11" fmla="*/ 124 h 145"/>
                <a:gd name="T12" fmla="*/ 47 w 119"/>
                <a:gd name="T13" fmla="*/ 145 h 145"/>
                <a:gd name="T14" fmla="*/ 0 w 119"/>
                <a:gd name="T15" fmla="*/ 145 h 145"/>
                <a:gd name="T16" fmla="*/ 27 w 119"/>
                <a:gd name="T17" fmla="*/ 123 h 145"/>
                <a:gd name="T18" fmla="*/ 48 w 119"/>
                <a:gd name="T19" fmla="*/ 123 h 145"/>
                <a:gd name="T20" fmla="*/ 78 w 119"/>
                <a:gd name="T21" fmla="*/ 110 h 145"/>
                <a:gd name="T22" fmla="*/ 90 w 119"/>
                <a:gd name="T23" fmla="*/ 71 h 145"/>
                <a:gd name="T24" fmla="*/ 80 w 119"/>
                <a:gd name="T25" fmla="*/ 35 h 145"/>
                <a:gd name="T26" fmla="*/ 51 w 119"/>
                <a:gd name="T27" fmla="*/ 20 h 145"/>
                <a:gd name="T28" fmla="*/ 27 w 119"/>
                <a:gd name="T29" fmla="*/ 20 h 145"/>
                <a:gd name="T30" fmla="*/ 27 w 119"/>
                <a:gd name="T31" fmla="*/ 12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5">
                  <a:moveTo>
                    <a:pt x="0" y="145"/>
                  </a:moveTo>
                  <a:cubicBezTo>
                    <a:pt x="0" y="0"/>
                    <a:pt x="0" y="0"/>
                    <a:pt x="0" y="0"/>
                  </a:cubicBezTo>
                  <a:cubicBezTo>
                    <a:pt x="53" y="0"/>
                    <a:pt x="53" y="0"/>
                    <a:pt x="53" y="0"/>
                  </a:cubicBezTo>
                  <a:cubicBezTo>
                    <a:pt x="73" y="0"/>
                    <a:pt x="89" y="7"/>
                    <a:pt x="101" y="21"/>
                  </a:cubicBezTo>
                  <a:cubicBezTo>
                    <a:pt x="113" y="35"/>
                    <a:pt x="119" y="52"/>
                    <a:pt x="119" y="72"/>
                  </a:cubicBezTo>
                  <a:cubicBezTo>
                    <a:pt x="119" y="93"/>
                    <a:pt x="113" y="110"/>
                    <a:pt x="100" y="124"/>
                  </a:cubicBezTo>
                  <a:cubicBezTo>
                    <a:pt x="88" y="138"/>
                    <a:pt x="70" y="145"/>
                    <a:pt x="47" y="145"/>
                  </a:cubicBezTo>
                  <a:lnTo>
                    <a:pt x="0" y="145"/>
                  </a:lnTo>
                  <a:close/>
                  <a:moveTo>
                    <a:pt x="27" y="123"/>
                  </a:moveTo>
                  <a:cubicBezTo>
                    <a:pt x="48" y="123"/>
                    <a:pt x="48" y="123"/>
                    <a:pt x="48" y="123"/>
                  </a:cubicBezTo>
                  <a:cubicBezTo>
                    <a:pt x="60" y="123"/>
                    <a:pt x="70" y="119"/>
                    <a:pt x="78" y="110"/>
                  </a:cubicBezTo>
                  <a:cubicBezTo>
                    <a:pt x="86" y="101"/>
                    <a:pt x="90" y="88"/>
                    <a:pt x="90" y="71"/>
                  </a:cubicBezTo>
                  <a:cubicBezTo>
                    <a:pt x="90" y="57"/>
                    <a:pt x="87" y="45"/>
                    <a:pt x="80" y="35"/>
                  </a:cubicBezTo>
                  <a:cubicBezTo>
                    <a:pt x="73" y="25"/>
                    <a:pt x="63" y="20"/>
                    <a:pt x="51" y="20"/>
                  </a:cubicBezTo>
                  <a:cubicBezTo>
                    <a:pt x="27" y="20"/>
                    <a:pt x="27" y="20"/>
                    <a:pt x="27" y="20"/>
                  </a:cubicBezTo>
                  <a:lnTo>
                    <a:pt x="27" y="12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6" name="Freeform 27"/>
            <p:cNvSpPr>
              <a:spLocks/>
            </p:cNvSpPr>
            <p:nvPr/>
          </p:nvSpPr>
          <p:spPr bwMode="gray">
            <a:xfrm>
              <a:off x="5204" y="2716"/>
              <a:ext cx="445" cy="344"/>
            </a:xfrm>
            <a:custGeom>
              <a:avLst/>
              <a:gdLst>
                <a:gd name="T0" fmla="*/ 445 w 445"/>
                <a:gd name="T1" fmla="*/ 0 h 344"/>
                <a:gd name="T2" fmla="*/ 355 w 445"/>
                <a:gd name="T3" fmla="*/ 344 h 344"/>
                <a:gd name="T4" fmla="*/ 289 w 445"/>
                <a:gd name="T5" fmla="*/ 344 h 344"/>
                <a:gd name="T6" fmla="*/ 220 w 445"/>
                <a:gd name="T7" fmla="*/ 90 h 344"/>
                <a:gd name="T8" fmla="*/ 159 w 445"/>
                <a:gd name="T9" fmla="*/ 344 h 344"/>
                <a:gd name="T10" fmla="*/ 95 w 445"/>
                <a:gd name="T11" fmla="*/ 344 h 344"/>
                <a:gd name="T12" fmla="*/ 0 w 445"/>
                <a:gd name="T13" fmla="*/ 0 h 344"/>
                <a:gd name="T14" fmla="*/ 66 w 445"/>
                <a:gd name="T15" fmla="*/ 0 h 344"/>
                <a:gd name="T16" fmla="*/ 133 w 445"/>
                <a:gd name="T17" fmla="*/ 249 h 344"/>
                <a:gd name="T18" fmla="*/ 194 w 445"/>
                <a:gd name="T19" fmla="*/ 0 h 344"/>
                <a:gd name="T20" fmla="*/ 258 w 445"/>
                <a:gd name="T21" fmla="*/ 0 h 344"/>
                <a:gd name="T22" fmla="*/ 326 w 445"/>
                <a:gd name="T23" fmla="*/ 249 h 344"/>
                <a:gd name="T24" fmla="*/ 390 w 445"/>
                <a:gd name="T25" fmla="*/ 0 h 344"/>
                <a:gd name="T26" fmla="*/ 445 w 445"/>
                <a:gd name="T2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344">
                  <a:moveTo>
                    <a:pt x="445" y="0"/>
                  </a:moveTo>
                  <a:lnTo>
                    <a:pt x="355" y="344"/>
                  </a:lnTo>
                  <a:lnTo>
                    <a:pt x="289" y="344"/>
                  </a:lnTo>
                  <a:lnTo>
                    <a:pt x="220" y="90"/>
                  </a:lnTo>
                  <a:lnTo>
                    <a:pt x="159" y="344"/>
                  </a:lnTo>
                  <a:lnTo>
                    <a:pt x="95" y="344"/>
                  </a:lnTo>
                  <a:lnTo>
                    <a:pt x="0" y="0"/>
                  </a:lnTo>
                  <a:lnTo>
                    <a:pt x="66" y="0"/>
                  </a:lnTo>
                  <a:lnTo>
                    <a:pt x="133" y="249"/>
                  </a:lnTo>
                  <a:lnTo>
                    <a:pt x="194" y="0"/>
                  </a:lnTo>
                  <a:lnTo>
                    <a:pt x="258" y="0"/>
                  </a:lnTo>
                  <a:lnTo>
                    <a:pt x="326" y="249"/>
                  </a:lnTo>
                  <a:lnTo>
                    <a:pt x="390" y="0"/>
                  </a:lnTo>
                  <a:lnTo>
                    <a:pt x="44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7" name="Freeform 28"/>
            <p:cNvSpPr>
              <a:spLocks noEditPoints="1"/>
            </p:cNvSpPr>
            <p:nvPr/>
          </p:nvSpPr>
          <p:spPr bwMode="gray">
            <a:xfrm>
              <a:off x="5982" y="2709"/>
              <a:ext cx="293" cy="356"/>
            </a:xfrm>
            <a:custGeom>
              <a:avLst/>
              <a:gdLst>
                <a:gd name="T0" fmla="*/ 62 w 124"/>
                <a:gd name="T1" fmla="*/ 150 h 150"/>
                <a:gd name="T2" fmla="*/ 17 w 124"/>
                <a:gd name="T3" fmla="*/ 128 h 150"/>
                <a:gd name="T4" fmla="*/ 0 w 124"/>
                <a:gd name="T5" fmla="*/ 75 h 150"/>
                <a:gd name="T6" fmla="*/ 18 w 124"/>
                <a:gd name="T7" fmla="*/ 22 h 150"/>
                <a:gd name="T8" fmla="*/ 63 w 124"/>
                <a:gd name="T9" fmla="*/ 0 h 150"/>
                <a:gd name="T10" fmla="*/ 107 w 124"/>
                <a:gd name="T11" fmla="*/ 22 h 150"/>
                <a:gd name="T12" fmla="*/ 124 w 124"/>
                <a:gd name="T13" fmla="*/ 75 h 150"/>
                <a:gd name="T14" fmla="*/ 107 w 124"/>
                <a:gd name="T15" fmla="*/ 129 h 150"/>
                <a:gd name="T16" fmla="*/ 62 w 124"/>
                <a:gd name="T17" fmla="*/ 150 h 150"/>
                <a:gd name="T18" fmla="*/ 62 w 124"/>
                <a:gd name="T19" fmla="*/ 129 h 150"/>
                <a:gd name="T20" fmla="*/ 86 w 124"/>
                <a:gd name="T21" fmla="*/ 117 h 150"/>
                <a:gd name="T22" fmla="*/ 95 w 124"/>
                <a:gd name="T23" fmla="*/ 75 h 150"/>
                <a:gd name="T24" fmla="*/ 87 w 124"/>
                <a:gd name="T25" fmla="*/ 36 h 150"/>
                <a:gd name="T26" fmla="*/ 62 w 124"/>
                <a:gd name="T27" fmla="*/ 21 h 150"/>
                <a:gd name="T28" fmla="*/ 29 w 124"/>
                <a:gd name="T29" fmla="*/ 76 h 150"/>
                <a:gd name="T30" fmla="*/ 37 w 124"/>
                <a:gd name="T31" fmla="*/ 115 h 150"/>
                <a:gd name="T32" fmla="*/ 62 w 124"/>
                <a:gd name="T33"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150">
                  <a:moveTo>
                    <a:pt x="62" y="150"/>
                  </a:moveTo>
                  <a:cubicBezTo>
                    <a:pt x="42" y="150"/>
                    <a:pt x="27" y="143"/>
                    <a:pt x="17" y="128"/>
                  </a:cubicBezTo>
                  <a:cubicBezTo>
                    <a:pt x="6" y="114"/>
                    <a:pt x="0" y="96"/>
                    <a:pt x="0" y="75"/>
                  </a:cubicBezTo>
                  <a:cubicBezTo>
                    <a:pt x="0" y="53"/>
                    <a:pt x="6" y="36"/>
                    <a:pt x="18" y="22"/>
                  </a:cubicBezTo>
                  <a:cubicBezTo>
                    <a:pt x="29" y="7"/>
                    <a:pt x="44" y="0"/>
                    <a:pt x="63" y="0"/>
                  </a:cubicBezTo>
                  <a:cubicBezTo>
                    <a:pt x="82" y="0"/>
                    <a:pt x="96" y="7"/>
                    <a:pt x="107" y="22"/>
                  </a:cubicBezTo>
                  <a:cubicBezTo>
                    <a:pt x="118" y="36"/>
                    <a:pt x="124" y="54"/>
                    <a:pt x="124" y="75"/>
                  </a:cubicBezTo>
                  <a:cubicBezTo>
                    <a:pt x="124" y="97"/>
                    <a:pt x="118" y="115"/>
                    <a:pt x="107" y="129"/>
                  </a:cubicBezTo>
                  <a:cubicBezTo>
                    <a:pt x="95" y="143"/>
                    <a:pt x="80" y="150"/>
                    <a:pt x="62" y="150"/>
                  </a:cubicBezTo>
                  <a:moveTo>
                    <a:pt x="62" y="129"/>
                  </a:moveTo>
                  <a:cubicBezTo>
                    <a:pt x="71" y="129"/>
                    <a:pt x="79" y="125"/>
                    <a:pt x="86" y="117"/>
                  </a:cubicBezTo>
                  <a:cubicBezTo>
                    <a:pt x="92" y="109"/>
                    <a:pt x="95" y="95"/>
                    <a:pt x="95" y="75"/>
                  </a:cubicBezTo>
                  <a:cubicBezTo>
                    <a:pt x="95" y="58"/>
                    <a:pt x="93" y="45"/>
                    <a:pt x="87" y="36"/>
                  </a:cubicBezTo>
                  <a:cubicBezTo>
                    <a:pt x="82" y="26"/>
                    <a:pt x="74" y="21"/>
                    <a:pt x="62" y="21"/>
                  </a:cubicBezTo>
                  <a:cubicBezTo>
                    <a:pt x="40" y="21"/>
                    <a:pt x="29" y="39"/>
                    <a:pt x="29" y="76"/>
                  </a:cubicBezTo>
                  <a:cubicBezTo>
                    <a:pt x="29" y="93"/>
                    <a:pt x="32" y="106"/>
                    <a:pt x="37" y="115"/>
                  </a:cubicBezTo>
                  <a:cubicBezTo>
                    <a:pt x="43" y="124"/>
                    <a:pt x="51" y="129"/>
                    <a:pt x="62" y="12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8" name="Freeform 29"/>
            <p:cNvSpPr>
              <a:spLocks noEditPoints="1"/>
            </p:cNvSpPr>
            <p:nvPr/>
          </p:nvSpPr>
          <p:spPr bwMode="gray">
            <a:xfrm>
              <a:off x="6649" y="2716"/>
              <a:ext cx="269" cy="344"/>
            </a:xfrm>
            <a:custGeom>
              <a:avLst/>
              <a:gdLst>
                <a:gd name="T0" fmla="*/ 113 w 114"/>
                <a:gd name="T1" fmla="*/ 145 h 145"/>
                <a:gd name="T2" fmla="*/ 86 w 114"/>
                <a:gd name="T3" fmla="*/ 145 h 145"/>
                <a:gd name="T4" fmla="*/ 63 w 114"/>
                <a:gd name="T5" fmla="*/ 85 h 145"/>
                <a:gd name="T6" fmla="*/ 26 w 114"/>
                <a:gd name="T7" fmla="*/ 85 h 145"/>
                <a:gd name="T8" fmla="*/ 26 w 114"/>
                <a:gd name="T9" fmla="*/ 145 h 145"/>
                <a:gd name="T10" fmla="*/ 0 w 114"/>
                <a:gd name="T11" fmla="*/ 145 h 145"/>
                <a:gd name="T12" fmla="*/ 0 w 114"/>
                <a:gd name="T13" fmla="*/ 0 h 145"/>
                <a:gd name="T14" fmla="*/ 63 w 114"/>
                <a:gd name="T15" fmla="*/ 0 h 145"/>
                <a:gd name="T16" fmla="*/ 102 w 114"/>
                <a:gd name="T17" fmla="*/ 11 h 145"/>
                <a:gd name="T18" fmla="*/ 114 w 114"/>
                <a:gd name="T19" fmla="*/ 42 h 145"/>
                <a:gd name="T20" fmla="*/ 88 w 114"/>
                <a:gd name="T21" fmla="*/ 81 h 145"/>
                <a:gd name="T22" fmla="*/ 113 w 114"/>
                <a:gd name="T23" fmla="*/ 145 h 145"/>
                <a:gd name="T24" fmla="*/ 26 w 114"/>
                <a:gd name="T25" fmla="*/ 64 h 145"/>
                <a:gd name="T26" fmla="*/ 59 w 114"/>
                <a:gd name="T27" fmla="*/ 64 h 145"/>
                <a:gd name="T28" fmla="*/ 80 w 114"/>
                <a:gd name="T29" fmla="*/ 58 h 145"/>
                <a:gd name="T30" fmla="*/ 87 w 114"/>
                <a:gd name="T31" fmla="*/ 42 h 145"/>
                <a:gd name="T32" fmla="*/ 80 w 114"/>
                <a:gd name="T33" fmla="*/ 26 h 145"/>
                <a:gd name="T34" fmla="*/ 61 w 114"/>
                <a:gd name="T35" fmla="*/ 20 h 145"/>
                <a:gd name="T36" fmla="*/ 26 w 114"/>
                <a:gd name="T37" fmla="*/ 20 h 145"/>
                <a:gd name="T38" fmla="*/ 26 w 114"/>
                <a:gd name="T39" fmla="*/ 6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45">
                  <a:moveTo>
                    <a:pt x="113" y="145"/>
                  </a:moveTo>
                  <a:cubicBezTo>
                    <a:pt x="86" y="145"/>
                    <a:pt x="86" y="145"/>
                    <a:pt x="86" y="145"/>
                  </a:cubicBezTo>
                  <a:cubicBezTo>
                    <a:pt x="63" y="85"/>
                    <a:pt x="63" y="85"/>
                    <a:pt x="63" y="85"/>
                  </a:cubicBezTo>
                  <a:cubicBezTo>
                    <a:pt x="26" y="85"/>
                    <a:pt x="26" y="85"/>
                    <a:pt x="26" y="85"/>
                  </a:cubicBezTo>
                  <a:cubicBezTo>
                    <a:pt x="26" y="145"/>
                    <a:pt x="26" y="145"/>
                    <a:pt x="26" y="145"/>
                  </a:cubicBezTo>
                  <a:cubicBezTo>
                    <a:pt x="0" y="145"/>
                    <a:pt x="0" y="145"/>
                    <a:pt x="0" y="145"/>
                  </a:cubicBezTo>
                  <a:cubicBezTo>
                    <a:pt x="0" y="0"/>
                    <a:pt x="0" y="0"/>
                    <a:pt x="0" y="0"/>
                  </a:cubicBezTo>
                  <a:cubicBezTo>
                    <a:pt x="63" y="0"/>
                    <a:pt x="63" y="0"/>
                    <a:pt x="63" y="0"/>
                  </a:cubicBezTo>
                  <a:cubicBezTo>
                    <a:pt x="81" y="0"/>
                    <a:pt x="93" y="4"/>
                    <a:pt x="102" y="11"/>
                  </a:cubicBezTo>
                  <a:cubicBezTo>
                    <a:pt x="110" y="19"/>
                    <a:pt x="114" y="29"/>
                    <a:pt x="114" y="42"/>
                  </a:cubicBezTo>
                  <a:cubicBezTo>
                    <a:pt x="114" y="61"/>
                    <a:pt x="105" y="74"/>
                    <a:pt x="88" y="81"/>
                  </a:cubicBezTo>
                  <a:lnTo>
                    <a:pt x="113" y="145"/>
                  </a:lnTo>
                  <a:close/>
                  <a:moveTo>
                    <a:pt x="26" y="64"/>
                  </a:moveTo>
                  <a:cubicBezTo>
                    <a:pt x="59" y="64"/>
                    <a:pt x="59" y="64"/>
                    <a:pt x="59" y="64"/>
                  </a:cubicBezTo>
                  <a:cubicBezTo>
                    <a:pt x="68" y="64"/>
                    <a:pt x="75" y="62"/>
                    <a:pt x="80" y="58"/>
                  </a:cubicBezTo>
                  <a:cubicBezTo>
                    <a:pt x="84" y="54"/>
                    <a:pt x="87" y="49"/>
                    <a:pt x="87" y="42"/>
                  </a:cubicBezTo>
                  <a:cubicBezTo>
                    <a:pt x="87" y="35"/>
                    <a:pt x="84" y="30"/>
                    <a:pt x="80" y="26"/>
                  </a:cubicBezTo>
                  <a:cubicBezTo>
                    <a:pt x="75" y="22"/>
                    <a:pt x="69" y="20"/>
                    <a:pt x="61" y="20"/>
                  </a:cubicBezTo>
                  <a:cubicBezTo>
                    <a:pt x="26" y="20"/>
                    <a:pt x="26" y="20"/>
                    <a:pt x="26" y="20"/>
                  </a:cubicBezTo>
                  <a:lnTo>
                    <a:pt x="2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sp>
          <p:nvSpPr>
            <p:cNvPr id="109" name="Freeform 30"/>
            <p:cNvSpPr>
              <a:spLocks/>
            </p:cNvSpPr>
            <p:nvPr/>
          </p:nvSpPr>
          <p:spPr bwMode="gray">
            <a:xfrm>
              <a:off x="7297" y="2716"/>
              <a:ext cx="269" cy="344"/>
            </a:xfrm>
            <a:custGeom>
              <a:avLst/>
              <a:gdLst>
                <a:gd name="T0" fmla="*/ 114 w 114"/>
                <a:gd name="T1" fmla="*/ 145 h 145"/>
                <a:gd name="T2" fmla="*/ 85 w 114"/>
                <a:gd name="T3" fmla="*/ 145 h 145"/>
                <a:gd name="T4" fmla="*/ 54 w 114"/>
                <a:gd name="T5" fmla="*/ 71 h 145"/>
                <a:gd name="T6" fmla="*/ 26 w 114"/>
                <a:gd name="T7" fmla="*/ 108 h 145"/>
                <a:gd name="T8" fmla="*/ 26 w 114"/>
                <a:gd name="T9" fmla="*/ 145 h 145"/>
                <a:gd name="T10" fmla="*/ 0 w 114"/>
                <a:gd name="T11" fmla="*/ 145 h 145"/>
                <a:gd name="T12" fmla="*/ 0 w 114"/>
                <a:gd name="T13" fmla="*/ 0 h 145"/>
                <a:gd name="T14" fmla="*/ 26 w 114"/>
                <a:gd name="T15" fmla="*/ 0 h 145"/>
                <a:gd name="T16" fmla="*/ 26 w 114"/>
                <a:gd name="T17" fmla="*/ 76 h 145"/>
                <a:gd name="T18" fmla="*/ 33 w 114"/>
                <a:gd name="T19" fmla="*/ 65 h 145"/>
                <a:gd name="T20" fmla="*/ 81 w 114"/>
                <a:gd name="T21" fmla="*/ 0 h 145"/>
                <a:gd name="T22" fmla="*/ 108 w 114"/>
                <a:gd name="T23" fmla="*/ 0 h 145"/>
                <a:gd name="T24" fmla="*/ 73 w 114"/>
                <a:gd name="T25" fmla="*/ 47 h 145"/>
                <a:gd name="T26" fmla="*/ 114 w 114"/>
                <a:gd name="T2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45">
                  <a:moveTo>
                    <a:pt x="114" y="145"/>
                  </a:moveTo>
                  <a:cubicBezTo>
                    <a:pt x="85" y="145"/>
                    <a:pt x="85" y="145"/>
                    <a:pt x="85" y="145"/>
                  </a:cubicBezTo>
                  <a:cubicBezTo>
                    <a:pt x="54" y="71"/>
                    <a:pt x="54" y="71"/>
                    <a:pt x="54" y="71"/>
                  </a:cubicBezTo>
                  <a:cubicBezTo>
                    <a:pt x="26" y="108"/>
                    <a:pt x="26" y="108"/>
                    <a:pt x="26" y="108"/>
                  </a:cubicBezTo>
                  <a:cubicBezTo>
                    <a:pt x="26" y="145"/>
                    <a:pt x="26" y="145"/>
                    <a:pt x="26" y="145"/>
                  </a:cubicBezTo>
                  <a:cubicBezTo>
                    <a:pt x="0" y="145"/>
                    <a:pt x="0" y="145"/>
                    <a:pt x="0" y="145"/>
                  </a:cubicBezTo>
                  <a:cubicBezTo>
                    <a:pt x="0" y="0"/>
                    <a:pt x="0" y="0"/>
                    <a:pt x="0" y="0"/>
                  </a:cubicBezTo>
                  <a:cubicBezTo>
                    <a:pt x="26" y="0"/>
                    <a:pt x="26" y="0"/>
                    <a:pt x="26" y="0"/>
                  </a:cubicBezTo>
                  <a:cubicBezTo>
                    <a:pt x="26" y="76"/>
                    <a:pt x="26" y="76"/>
                    <a:pt x="26" y="76"/>
                  </a:cubicBezTo>
                  <a:cubicBezTo>
                    <a:pt x="29" y="71"/>
                    <a:pt x="32" y="67"/>
                    <a:pt x="33" y="65"/>
                  </a:cubicBezTo>
                  <a:cubicBezTo>
                    <a:pt x="81" y="0"/>
                    <a:pt x="81" y="0"/>
                    <a:pt x="81" y="0"/>
                  </a:cubicBezTo>
                  <a:cubicBezTo>
                    <a:pt x="108" y="0"/>
                    <a:pt x="108" y="0"/>
                    <a:pt x="108" y="0"/>
                  </a:cubicBezTo>
                  <a:cubicBezTo>
                    <a:pt x="73" y="47"/>
                    <a:pt x="73" y="47"/>
                    <a:pt x="73" y="47"/>
                  </a:cubicBezTo>
                  <a:lnTo>
                    <a:pt x="114" y="1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sp>
        <p:nvSpPr>
          <p:cNvPr id="111" name="TextBox 110"/>
          <p:cNvSpPr txBox="1"/>
          <p:nvPr userDrawn="1"/>
        </p:nvSpPr>
        <p:spPr bwMode="gray">
          <a:xfrm>
            <a:off x="681748" y="6449702"/>
            <a:ext cx="155492" cy="123111"/>
          </a:xfrm>
          <a:prstGeom prst="rect">
            <a:avLst/>
          </a:prstGeom>
          <a:noFill/>
        </p:spPr>
        <p:txBody>
          <a:bodyPr wrap="square" lIns="0" tIns="0" rIns="0" bIns="0" rtlCol="0">
            <a:spAutoFit/>
          </a:bodyPr>
          <a:lstStyle/>
          <a:p>
            <a:pPr algn="r"/>
            <a:fld id="{A451A07B-B76A-44B1-A3B6-F5E503C73A35}" type="slidenum">
              <a:rPr lang="en-US" sz="800" smtClean="0">
                <a:solidFill>
                  <a:schemeClr val="bg2">
                    <a:lumMod val="75000"/>
                  </a:schemeClr>
                </a:solidFill>
              </a:rPr>
              <a:pPr algn="r"/>
              <a:t>‹#›</a:t>
            </a:fld>
            <a:endParaRPr lang="en-US" sz="800" dirty="0">
              <a:solidFill>
                <a:schemeClr val="bg2">
                  <a:lumMod val="75000"/>
                </a:schemeClr>
              </a:solidFill>
            </a:endParaRPr>
          </a:p>
        </p:txBody>
      </p:sp>
      <p:sp>
        <p:nvSpPr>
          <p:cNvPr id="115" name="Date Placeholder 3"/>
          <p:cNvSpPr txBox="1">
            <a:spLocks/>
          </p:cNvSpPr>
          <p:nvPr userDrawn="1"/>
        </p:nvSpPr>
        <p:spPr bwMode="gray">
          <a:xfrm>
            <a:off x="952512" y="6449702"/>
            <a:ext cx="2498180" cy="24622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a:solidFill>
                  <a:schemeClr val="bg2">
                    <a:lumMod val="75000"/>
                  </a:schemeClr>
                </a:solidFill>
              </a:rPr>
              <a:t>Copyright © </a:t>
            </a:r>
            <a:r>
              <a:rPr lang="en-GB" altLang="en-US" dirty="0" smtClean="0">
                <a:solidFill>
                  <a:schemeClr val="bg2">
                    <a:lumMod val="75000"/>
                  </a:schemeClr>
                </a:solidFill>
              </a:rPr>
              <a:t>2018 </a:t>
            </a:r>
            <a:r>
              <a:rPr lang="en-GB" altLang="en-US" dirty="0">
                <a:solidFill>
                  <a:schemeClr val="bg2">
                    <a:lumMod val="75000"/>
                  </a:schemeClr>
                </a:solidFill>
              </a:rPr>
              <a:t>BAE Systems. All Rights </a:t>
            </a:r>
            <a:r>
              <a:rPr lang="en-GB" altLang="en-US" dirty="0" smtClean="0">
                <a:solidFill>
                  <a:schemeClr val="bg2">
                    <a:lumMod val="75000"/>
                  </a:schemeClr>
                </a:solidFill>
              </a:rPr>
              <a:t>Reserved. </a:t>
            </a:r>
            <a:br>
              <a:rPr lang="en-GB" altLang="en-US" dirty="0" smtClean="0">
                <a:solidFill>
                  <a:schemeClr val="bg2">
                    <a:lumMod val="75000"/>
                  </a:schemeClr>
                </a:solidFill>
              </a:rPr>
            </a:br>
            <a:r>
              <a:rPr lang="en-GB" altLang="en-US" dirty="0" smtClean="0">
                <a:solidFill>
                  <a:schemeClr val="bg2">
                    <a:lumMod val="75000"/>
                  </a:schemeClr>
                </a:solidFill>
              </a:rPr>
              <a:t>BAE Systems is a trade mark of BAE Systems plc</a:t>
            </a:r>
            <a:endParaRPr lang="en-GB" altLang="en-US" dirty="0">
              <a:solidFill>
                <a:schemeClr val="bg2">
                  <a:lumMod val="75000"/>
                </a:schemeClr>
              </a:solidFill>
            </a:endParaRPr>
          </a:p>
        </p:txBody>
      </p:sp>
      <p:sp>
        <p:nvSpPr>
          <p:cNvPr id="119" name="Date Placeholder 3"/>
          <p:cNvSpPr txBox="1">
            <a:spLocks/>
          </p:cNvSpPr>
          <p:nvPr userDrawn="1"/>
        </p:nvSpPr>
        <p:spPr bwMode="gray">
          <a:xfrm>
            <a:off x="881212" y="6449702"/>
            <a:ext cx="184988" cy="123111"/>
          </a:xfrm>
          <a:prstGeom prst="rect">
            <a:avLst/>
          </a:prstGeom>
          <a:noFill/>
        </p:spPr>
        <p:txBody>
          <a:bodyPr wrap="square" lIns="0" tIns="0" rIns="0" bIns="0" rtlCol="0">
            <a:spAutoFit/>
          </a:bodyPr>
          <a:lstStyle>
            <a:defPPr>
              <a:defRPr lang="en-US"/>
            </a:defPPr>
            <a:lvl1pPr algn="r">
              <a:defRPr sz="800">
                <a:solidFill>
                  <a:schemeClr val="bg2"/>
                </a:solidFill>
              </a:defRPr>
            </a:lvl1pPr>
          </a:lstStyle>
          <a:p>
            <a:pPr lvl="0" algn="l"/>
            <a:r>
              <a:rPr lang="en-GB" altLang="en-US" dirty="0" smtClean="0">
                <a:solidFill>
                  <a:schemeClr val="bg2">
                    <a:lumMod val="75000"/>
                  </a:schemeClr>
                </a:solidFill>
              </a:rPr>
              <a:t>| </a:t>
            </a:r>
            <a:endParaRPr lang="en-GB" altLang="en-US" dirty="0">
              <a:solidFill>
                <a:schemeClr val="bg2">
                  <a:lumMod val="75000"/>
                </a:schemeClr>
              </a:solidFill>
            </a:endParaRPr>
          </a:p>
        </p:txBody>
      </p:sp>
      <p:sp>
        <p:nvSpPr>
          <p:cNvPr id="35" name="Rectangle 34"/>
          <p:cNvSpPr/>
          <p:nvPr userDrawn="1"/>
        </p:nvSpPr>
        <p:spPr bwMode="gray">
          <a:xfrm>
            <a:off x="914162" y="455696"/>
            <a:ext cx="164739" cy="3491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2126318"/>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50" r:id="rId3"/>
    <p:sldLayoutId id="2147483660" r:id="rId4"/>
    <p:sldLayoutId id="2147483661" r:id="rId5"/>
    <p:sldLayoutId id="2147483662" r:id="rId6"/>
    <p:sldLayoutId id="2147483654" r:id="rId7"/>
    <p:sldLayoutId id="2147483670" r:id="rId8"/>
    <p:sldLayoutId id="2147483671" r:id="rId9"/>
    <p:sldLayoutId id="2147483655" r:id="rId10"/>
    <p:sldLayoutId id="2147483651" r:id="rId11"/>
    <p:sldLayoutId id="2147483663" r:id="rId12"/>
    <p:sldLayoutId id="2147483669" r:id="rId13"/>
    <p:sldLayoutId id="2147483666" r:id="rId14"/>
    <p:sldLayoutId id="2147483664" r:id="rId15"/>
    <p:sldLayoutId id="2147483665" r:id="rId16"/>
    <p:sldLayoutId id="214748366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3600" kern="1200">
          <a:solidFill>
            <a:schemeClr val="tx2"/>
          </a:solidFill>
          <a:latin typeface="+mj-lt"/>
          <a:ea typeface="+mj-ea"/>
          <a:cs typeface="+mj-cs"/>
        </a:defRPr>
      </a:lvl1pPr>
    </p:titleStyle>
    <p:body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hart" Target="../charts/chart9.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engineering/confluence/display/EIMAPPS/Base+Platform+Test+Automation+Detail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14.xml"/></Relationships>
</file>

<file path=ppt/slides/_rels/slide22.xml.rels><?xml version="1.0" encoding="UTF-8" standalone="yes"?>
<Relationships xmlns="http://schemas.openxmlformats.org/package/2006/relationships"><Relationship Id="rId3" Type="http://schemas.openxmlformats.org/officeDocument/2006/relationships/hyperlink" Target="https://engineering/confluence/display/EIMAPPS/Base+Platform+Test+Automation+Detail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hart" Target="../charts/chart15.xml"/><Relationship Id="rId4" Type="http://schemas.openxmlformats.org/officeDocument/2006/relationships/hyperlink" Target="https://engineering/confluence/display/EIMAPPS/WLM+Platform+Test+Automation+Details" TargetMode="External"/></Relationships>
</file>

<file path=ppt/slides/_rels/slide2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hyperlink" Target="https://engineering/confluence/display/EIMAPPS/WLM+APPS+Test+Case+Detail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engineering/jira/secure/Dashboard.jspa?selectPageId=49762" TargetMode="External"/><Relationship Id="rId2" Type="http://schemas.openxmlformats.org/officeDocument/2006/relationships/hyperlink" Target="https://engineering/confluence/display/EIMAPPS/Base+Platform+Test+Automation+Details" TargetMode="External"/><Relationship Id="rId1" Type="http://schemas.openxmlformats.org/officeDocument/2006/relationships/slideLayout" Target="../slideLayouts/slideLayout3.xml"/><Relationship Id="rId4" Type="http://schemas.openxmlformats.org/officeDocument/2006/relationships/chart" Target="../charts/char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
            <a:ext cx="12192000" cy="59593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GB" sz="1700" dirty="0">
              <a:latin typeface="Tahoma" panose="020B0604030504040204" pitchFamily="34" charset="0"/>
              <a:ea typeface="Tahoma" panose="020B0604030504040204" pitchFamily="34" charset="0"/>
              <a:cs typeface="Tahoma" panose="020B0604030504040204" pitchFamily="34" charset="0"/>
            </a:endParaRPr>
          </a:p>
        </p:txBody>
      </p:sp>
      <p:pic>
        <p:nvPicPr>
          <p:cNvPr id="1031" name="Picture 7" descr="D:\Users\SJFerris\Desktop\Light grey and orange code.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6504718" y="2"/>
            <a:ext cx="5670935" cy="39590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D:\Users\SJFerris\Desktop\Light grey and orange code.pn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6950093" y="1823547"/>
            <a:ext cx="5064275" cy="413582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bwMode="white">
          <a:xfrm>
            <a:off x="2373541" y="2394343"/>
            <a:ext cx="6828566" cy="1292663"/>
          </a:xfrm>
          <a:prstGeom prst="rect">
            <a:avLst/>
          </a:prstGeom>
          <a:ln>
            <a:noFill/>
          </a:ln>
        </p:spPr>
        <p:txBody>
          <a:bodyPr vert="horz" wrap="square" lIns="0" tIns="0" rIns="0" bIns="0" rtlCol="0" anchor="b">
            <a:noAutofit/>
          </a:bodyPr>
          <a:lstStyle>
            <a:lvl1pPr algn="l" defTabSz="685120" rtl="0" eaLnBrk="1" latinLnBrk="0" hangingPunct="1">
              <a:lnSpc>
                <a:spcPct val="100000"/>
              </a:lnSpc>
              <a:spcBef>
                <a:spcPct val="0"/>
              </a:spcBef>
              <a:buNone/>
              <a:defRPr sz="3200" kern="1200">
                <a:solidFill>
                  <a:schemeClr val="bg1"/>
                </a:solidFill>
                <a:latin typeface="+mj-lt"/>
                <a:ea typeface="+mj-ea"/>
                <a:cs typeface="+mj-cs"/>
              </a:defRPr>
            </a:lvl1p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sz="3400" dirty="0" smtClean="0"/>
              <a:t>FS Engineering </a:t>
            </a:r>
            <a:r>
              <a:rPr lang="en-GB" sz="3400" dirty="0" smtClean="0"/>
              <a:t>QA Metrics</a:t>
            </a:r>
            <a:endParaRPr lang="en-GB" sz="3400" dirty="0"/>
          </a:p>
          <a:p>
            <a:endParaRPr lang="en-GB" sz="2000" dirty="0"/>
          </a:p>
          <a:p>
            <a:r>
              <a:rPr lang="en-GB" sz="2000" dirty="0" smtClean="0"/>
              <a:t>January 2021</a:t>
            </a:r>
            <a:endParaRPr lang="en-GB" sz="2000" dirty="0" smtClean="0"/>
          </a:p>
          <a:p>
            <a:r>
              <a:rPr lang="en-GB" sz="2000" dirty="0" smtClean="0">
                <a:solidFill>
                  <a:srgbClr val="FC4E02"/>
                </a:solidFill>
              </a:rPr>
              <a:t>MBR Report</a:t>
            </a:r>
            <a:endParaRPr lang="en-GB" sz="2000" dirty="0">
              <a:solidFill>
                <a:srgbClr val="FC4E02"/>
              </a:solidFill>
            </a:endParaRPr>
          </a:p>
          <a:p>
            <a:endParaRPr lang="en-GB" sz="2000" dirty="0"/>
          </a:p>
        </p:txBody>
      </p:sp>
      <p:sp>
        <p:nvSpPr>
          <p:cNvPr id="13" name="Rectangle 12"/>
          <p:cNvSpPr/>
          <p:nvPr/>
        </p:nvSpPr>
        <p:spPr bwMode="white">
          <a:xfrm>
            <a:off x="2114838" y="2316317"/>
            <a:ext cx="164739" cy="1056117"/>
          </a:xfrm>
          <a:prstGeom prst="rect">
            <a:avLst/>
          </a:prstGeom>
          <a:solidFill>
            <a:srgbClr val="EA5B0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1937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Scenario Manager DUX Automation Metrics</a:t>
            </a:r>
            <a:endParaRPr lang="en-GB" dirty="0"/>
          </a:p>
        </p:txBody>
      </p:sp>
      <p:sp>
        <p:nvSpPr>
          <p:cNvPr id="5" name="Content Placeholder 1"/>
          <p:cNvSpPr txBox="1">
            <a:spLocks/>
          </p:cNvSpPr>
          <p:nvPr/>
        </p:nvSpPr>
        <p:spPr bwMode="gray">
          <a:xfrm>
            <a:off x="1207740" y="4505866"/>
            <a:ext cx="9669266" cy="142466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Tests </a:t>
            </a:r>
            <a:r>
              <a:rPr lang="en-GB" sz="1400" dirty="0">
                <a:solidFill>
                  <a:srgbClr val="3D4146"/>
                </a:solidFill>
              </a:rPr>
              <a:t>failed due to following existing bugs: FCENG-12169, FCENG-11025, FCENG-16913, FCENG-14136, FCENG-13067, FCENG-16464, FCENG-17162, FCENG-18027, FCENG-18022.</a:t>
            </a:r>
          </a:p>
          <a:p>
            <a:pPr>
              <a:buClr>
                <a:srgbClr val="FC4C02"/>
              </a:buClr>
              <a:buFont typeface="Wingdings" panose="05000000000000000000" pitchFamily="2" charset="2"/>
              <a:buChar char="§"/>
            </a:pPr>
            <a:r>
              <a:rPr lang="en-GB" sz="1400" dirty="0" smtClean="0">
                <a:solidFill>
                  <a:srgbClr val="3D4146"/>
                </a:solidFill>
              </a:rPr>
              <a:t>These defects will be prioritized by the Product Owner in future sprints.</a:t>
            </a:r>
          </a:p>
          <a:p>
            <a:pPr>
              <a:buClr>
                <a:srgbClr val="FC4C02"/>
              </a:buClr>
              <a:buFont typeface="Wingdings" panose="05000000000000000000" pitchFamily="2" charset="2"/>
              <a:buChar char="§"/>
            </a:pPr>
            <a:r>
              <a:rPr lang="en-GB" sz="1400" dirty="0" smtClean="0">
                <a:solidFill>
                  <a:srgbClr val="3D4146"/>
                </a:solidFill>
              </a:rPr>
              <a:t>Total </a:t>
            </a:r>
            <a:r>
              <a:rPr lang="en-GB" sz="1400" dirty="0">
                <a:solidFill>
                  <a:srgbClr val="3D4146"/>
                </a:solidFill>
              </a:rPr>
              <a:t>number of automated tests executed in </a:t>
            </a:r>
            <a:r>
              <a:rPr lang="en-GB" sz="1400" dirty="0" smtClean="0">
                <a:solidFill>
                  <a:srgbClr val="3D4146"/>
                </a:solidFill>
              </a:rPr>
              <a:t>January </a:t>
            </a:r>
            <a:r>
              <a:rPr lang="en-GB" sz="1400" dirty="0">
                <a:solidFill>
                  <a:srgbClr val="3D4146"/>
                </a:solidFill>
              </a:rPr>
              <a:t>is </a:t>
            </a:r>
            <a:r>
              <a:rPr lang="en-GB" sz="1400" dirty="0" smtClean="0">
                <a:solidFill>
                  <a:srgbClr val="3D4146"/>
                </a:solidFill>
              </a:rPr>
              <a:t>336. </a:t>
            </a:r>
            <a:r>
              <a:rPr lang="en-GB" sz="1400" dirty="0">
                <a:solidFill>
                  <a:srgbClr val="3D4146"/>
                </a:solidFill>
              </a:rPr>
              <a:t>The current pass rate is </a:t>
            </a:r>
            <a:r>
              <a:rPr lang="en-GB" sz="1400" dirty="0" smtClean="0">
                <a:solidFill>
                  <a:srgbClr val="3D4146"/>
                </a:solidFill>
              </a:rPr>
              <a:t>91%.</a:t>
            </a:r>
            <a:endParaRPr lang="en-GB" sz="1400" dirty="0">
              <a:solidFill>
                <a:srgbClr val="3D4146"/>
              </a:solidFill>
            </a:endParaRPr>
          </a:p>
          <a:p>
            <a:pPr>
              <a:buClr>
                <a:srgbClr val="FC4C02"/>
              </a:buClr>
              <a:buFont typeface="Wingdings" panose="05000000000000000000" pitchFamily="2" charset="2"/>
              <a:buChar char="§"/>
            </a:pPr>
            <a:endParaRPr lang="en-GB" sz="1400" dirty="0">
              <a:solidFill>
                <a:srgbClr val="3D4146"/>
              </a:solidFill>
            </a:endParaRPr>
          </a:p>
          <a:p>
            <a:pPr>
              <a:buClr>
                <a:srgbClr val="FC4C02"/>
              </a:buClr>
              <a:buFont typeface="Wingdings" panose="05000000000000000000" pitchFamily="2" charset="2"/>
              <a:buChar char="§"/>
            </a:pPr>
            <a:endParaRPr lang="en-GB" sz="1400" dirty="0" smtClean="0">
              <a:solidFill>
                <a:srgbClr val="3D4146"/>
              </a:solidFill>
            </a:endParaRPr>
          </a:p>
          <a:p>
            <a:pPr>
              <a:buClr>
                <a:srgbClr val="FC4C02"/>
              </a:buClr>
              <a:buFont typeface="Wingdings" panose="05000000000000000000" pitchFamily="2" charset="2"/>
              <a:buChar char="§"/>
            </a:pPr>
            <a:endParaRPr lang="en-GB" sz="1400" dirty="0" smtClean="0">
              <a:solidFill>
                <a:srgbClr val="3D4146"/>
              </a:solidFill>
            </a:endParaRPr>
          </a:p>
          <a:p>
            <a:pPr marL="0" indent="0">
              <a:buClr>
                <a:srgbClr val="FC4C02"/>
              </a:buClr>
              <a:buFont typeface="Arial" panose="020B0604020202020204" pitchFamily="34" charset="0"/>
              <a:buNone/>
            </a:pPr>
            <a:endParaRPr lang="en-GB" sz="1400" dirty="0" smtClean="0">
              <a:solidFill>
                <a:srgbClr val="3D4146"/>
              </a:solidFill>
            </a:endParaRPr>
          </a:p>
          <a:p>
            <a:pPr>
              <a:buClr>
                <a:srgbClr val="FC4C02"/>
              </a:buClr>
              <a:buFont typeface="Wingdings" panose="05000000000000000000" pitchFamily="2" charset="2"/>
              <a:buChar char="§"/>
            </a:pPr>
            <a:endParaRPr lang="en-GB" sz="1400" dirty="0" smtClean="0">
              <a:solidFill>
                <a:srgbClr val="3D4146"/>
              </a:solidFill>
            </a:endParaRPr>
          </a:p>
          <a:p>
            <a:pPr>
              <a:buClr>
                <a:srgbClr val="FC4C02"/>
              </a:buClr>
              <a:buFont typeface="Wingdings" panose="05000000000000000000" pitchFamily="2" charset="2"/>
              <a:buChar char="§"/>
            </a:pPr>
            <a:endParaRPr lang="en-GB" sz="5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Graph of 8.x automated tests </a:t>
            </a:r>
            <a:r>
              <a:rPr lang="en-GB" dirty="0"/>
              <a:t>e</a:t>
            </a:r>
            <a:r>
              <a:rPr lang="en-GB" dirty="0" smtClean="0"/>
              <a:t>xecution </a:t>
            </a:r>
            <a:r>
              <a:rPr lang="en-GB" dirty="0"/>
              <a:t>c</a:t>
            </a:r>
            <a:r>
              <a:rPr lang="en-GB" dirty="0" smtClean="0"/>
              <a:t>ycles</a:t>
            </a:r>
            <a:endParaRPr lang="en-GB" dirty="0"/>
          </a:p>
        </p:txBody>
      </p:sp>
      <p:graphicFrame>
        <p:nvGraphicFramePr>
          <p:cNvPr id="7" name="Chart 6"/>
          <p:cNvGraphicFramePr>
            <a:graphicFrameLocks/>
          </p:cNvGraphicFramePr>
          <p:nvPr>
            <p:extLst>
              <p:ext uri="{D42A27DB-BD31-4B8C-83A1-F6EECF244321}">
                <p14:modId xmlns:p14="http://schemas.microsoft.com/office/powerpoint/2010/main" val="517583626"/>
              </p:ext>
            </p:extLst>
          </p:nvPr>
        </p:nvGraphicFramePr>
        <p:xfrm>
          <a:off x="1799737" y="1219742"/>
          <a:ext cx="8644778" cy="31606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6410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a:t>Advanced Analytics Platform</a:t>
            </a:r>
          </a:p>
        </p:txBody>
      </p:sp>
      <p:sp>
        <p:nvSpPr>
          <p:cNvPr id="5" name="Content Placeholder 1"/>
          <p:cNvSpPr txBox="1">
            <a:spLocks/>
          </p:cNvSpPr>
          <p:nvPr/>
        </p:nvSpPr>
        <p:spPr bwMode="gray">
          <a:xfrm>
            <a:off x="1087485" y="5330102"/>
            <a:ext cx="9992082" cy="95873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lnSpc>
                <a:spcPct val="100000"/>
              </a:lnSpc>
              <a:spcBef>
                <a:spcPts val="0"/>
              </a:spcBef>
              <a:spcAft>
                <a:spcPts val="500"/>
              </a:spcAft>
              <a:buClr>
                <a:srgbClr val="FC4C02"/>
              </a:buClr>
              <a:buFont typeface="Wingdings" panose="05000000000000000000" pitchFamily="2" charset="2"/>
              <a:buChar char="§"/>
            </a:pPr>
            <a:r>
              <a:rPr lang="en-GB" sz="1200" dirty="0" smtClean="0">
                <a:solidFill>
                  <a:srgbClr val="3D4146"/>
                </a:solidFill>
              </a:rPr>
              <a:t>The volumes of test executions have reduced as the AAP team have been in the process of re-structuring and re-evaluating the Selenium source code for the existing test suite since H2 2020.</a:t>
            </a:r>
          </a:p>
          <a:p>
            <a:pPr>
              <a:lnSpc>
                <a:spcPct val="100000"/>
              </a:lnSpc>
              <a:spcBef>
                <a:spcPts val="0"/>
              </a:spcBef>
              <a:spcAft>
                <a:spcPts val="500"/>
              </a:spcAft>
              <a:buClr>
                <a:srgbClr val="FC4C02"/>
              </a:buClr>
              <a:buFont typeface="Wingdings" panose="05000000000000000000" pitchFamily="2" charset="2"/>
              <a:buChar char="§"/>
            </a:pPr>
            <a:endParaRPr lang="en-GB" sz="1200" dirty="0" smtClean="0">
              <a:solidFill>
                <a:srgbClr val="3D4146"/>
              </a:solidFill>
            </a:endParaRPr>
          </a:p>
          <a:p>
            <a:pPr>
              <a:lnSpc>
                <a:spcPct val="100000"/>
              </a:lnSpc>
              <a:spcBef>
                <a:spcPts val="0"/>
              </a:spcBef>
              <a:spcAft>
                <a:spcPts val="500"/>
              </a:spcAft>
              <a:buClr>
                <a:srgbClr val="FC4C02"/>
              </a:buClr>
              <a:buFont typeface="Wingdings" panose="05000000000000000000" pitchFamily="2" charset="2"/>
              <a:buChar char="§"/>
            </a:pPr>
            <a:r>
              <a:rPr lang="en-GB" sz="1200" dirty="0" smtClean="0">
                <a:solidFill>
                  <a:srgbClr val="3D4146"/>
                </a:solidFill>
              </a:rPr>
              <a:t>The above numbers cover the test automation on an ORACLE platform. Test failures in the last cycle are under review.</a:t>
            </a:r>
            <a:endParaRPr lang="en-GB" sz="1200" dirty="0">
              <a:solidFill>
                <a:srgbClr val="3D4146"/>
              </a:solidFill>
            </a:endParaRPr>
          </a:p>
          <a:p>
            <a:pPr marL="0" indent="0">
              <a:lnSpc>
                <a:spcPct val="100000"/>
              </a:lnSpc>
              <a:spcBef>
                <a:spcPts val="0"/>
              </a:spcBef>
              <a:spcAft>
                <a:spcPts val="500"/>
              </a:spcAft>
              <a:buClr>
                <a:srgbClr val="FC4C02"/>
              </a:buClr>
              <a:buNone/>
            </a:pPr>
            <a:endParaRPr lang="en-GB" sz="14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Advanced Analytics Platform (AAP) completed test </a:t>
            </a:r>
            <a:r>
              <a:rPr lang="en-GB" dirty="0"/>
              <a:t>e</a:t>
            </a:r>
            <a:r>
              <a:rPr lang="en-GB" dirty="0" smtClean="0"/>
              <a:t>xecution cycles – January 2021</a:t>
            </a:r>
            <a:endParaRPr lang="en-GB" dirty="0"/>
          </a:p>
        </p:txBody>
      </p:sp>
      <p:graphicFrame>
        <p:nvGraphicFramePr>
          <p:cNvPr id="9" name="Chart 8"/>
          <p:cNvGraphicFramePr>
            <a:graphicFrameLocks/>
          </p:cNvGraphicFramePr>
          <p:nvPr>
            <p:extLst>
              <p:ext uri="{D42A27DB-BD31-4B8C-83A1-F6EECF244321}">
                <p14:modId xmlns:p14="http://schemas.microsoft.com/office/powerpoint/2010/main" val="2606722994"/>
              </p:ext>
            </p:extLst>
          </p:nvPr>
        </p:nvGraphicFramePr>
        <p:xfrm>
          <a:off x="634483" y="1296955"/>
          <a:ext cx="10683550" cy="370367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3499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2 - EIM/APPS/SNA QA – Monthly JIRA Defect Generation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3138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Base Platform Monthly QA Metrics</a:t>
            </a:r>
            <a:endParaRPr lang="en-GB" dirty="0"/>
          </a:p>
        </p:txBody>
      </p:sp>
      <p:sp>
        <p:nvSpPr>
          <p:cNvPr id="5" name="Content Placeholder 1"/>
          <p:cNvSpPr txBox="1">
            <a:spLocks/>
          </p:cNvSpPr>
          <p:nvPr/>
        </p:nvSpPr>
        <p:spPr bwMode="gray">
          <a:xfrm>
            <a:off x="360260" y="5364984"/>
            <a:ext cx="11347270" cy="965940"/>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200" dirty="0" smtClean="0">
                <a:solidFill>
                  <a:srgbClr val="3D4146"/>
                </a:solidFill>
              </a:rPr>
              <a:t>The EIM Base Platform / Application Builder cumulative defect numbers are tracked in JIRA Dashboard widgets</a:t>
            </a:r>
            <a:r>
              <a:rPr lang="en-GB" sz="1200" dirty="0">
                <a:solidFill>
                  <a:srgbClr val="3D4146"/>
                </a:solidFill>
              </a:rPr>
              <a:t>. The majority of defects </a:t>
            </a:r>
            <a:r>
              <a:rPr lang="en-GB" sz="1200" dirty="0" smtClean="0">
                <a:solidFill>
                  <a:srgbClr val="3D4146"/>
                </a:solidFill>
              </a:rPr>
              <a:t>that were created between end of September and end of January 2021 </a:t>
            </a:r>
            <a:r>
              <a:rPr lang="en-GB" sz="1200" dirty="0">
                <a:solidFill>
                  <a:srgbClr val="3D4146"/>
                </a:solidFill>
              </a:rPr>
              <a:t>are category P3, </a:t>
            </a:r>
            <a:r>
              <a:rPr lang="en-GB" sz="1200" dirty="0" smtClean="0">
                <a:solidFill>
                  <a:srgbClr val="3D4146"/>
                </a:solidFill>
              </a:rPr>
              <a:t>P4 </a:t>
            </a:r>
            <a:r>
              <a:rPr lang="en-GB" sz="1200" dirty="0">
                <a:solidFill>
                  <a:srgbClr val="3D4146"/>
                </a:solidFill>
              </a:rPr>
              <a:t>and </a:t>
            </a:r>
            <a:r>
              <a:rPr lang="en-GB" sz="1200" dirty="0" smtClean="0">
                <a:solidFill>
                  <a:srgbClr val="3D4146"/>
                </a:solidFill>
              </a:rPr>
              <a:t>Uncategorized.</a:t>
            </a:r>
          </a:p>
          <a:p>
            <a:pPr>
              <a:buClr>
                <a:srgbClr val="FC4C02"/>
              </a:buClr>
              <a:buFont typeface="Wingdings" panose="05000000000000000000" pitchFamily="2" charset="2"/>
              <a:buChar char="§"/>
            </a:pPr>
            <a:r>
              <a:rPr lang="en-GB" sz="1200" dirty="0" smtClean="0">
                <a:solidFill>
                  <a:srgbClr val="3D4146"/>
                </a:solidFill>
              </a:rPr>
              <a:t>The historical trend of open defects at the end of each month has been broadened to show v8.x development phases. Defect resolution is underway in current Sprints in the run up to the 8.3 release, although developer capacity is limited.</a:t>
            </a:r>
          </a:p>
          <a:p>
            <a:pPr>
              <a:buClr>
                <a:srgbClr val="FC4C02"/>
              </a:buClr>
              <a:buFont typeface="Wingdings" panose="05000000000000000000" pitchFamily="2" charset="2"/>
              <a:buChar char="§"/>
            </a:pPr>
            <a:endParaRPr lang="en-GB" sz="400" dirty="0" smtClean="0">
              <a:solidFill>
                <a:srgbClr val="3D4146"/>
              </a:solidFill>
            </a:endParaRPr>
          </a:p>
          <a:p>
            <a:pPr>
              <a:buClr>
                <a:srgbClr val="FC4C02"/>
              </a:buClr>
              <a:buFont typeface="Wingdings" panose="05000000000000000000" pitchFamily="2" charset="2"/>
              <a:buChar char="§"/>
            </a:pPr>
            <a:endParaRPr lang="en-GB" sz="4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V8.x – January 2021</a:t>
            </a:r>
            <a:endParaRPr lang="en-GB" dirty="0"/>
          </a:p>
        </p:txBody>
      </p:sp>
      <p:sp>
        <p:nvSpPr>
          <p:cNvPr id="7" name="Content Placeholder 1"/>
          <p:cNvSpPr txBox="1">
            <a:spLocks/>
          </p:cNvSpPr>
          <p:nvPr/>
        </p:nvSpPr>
        <p:spPr bwMode="gray">
          <a:xfrm>
            <a:off x="163895" y="1425914"/>
            <a:ext cx="3394117" cy="226937"/>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8.x Defects Created v Resolved </a:t>
            </a:r>
            <a:endParaRPr lang="en-GB" sz="300" i="1" dirty="0" smtClean="0">
              <a:solidFill>
                <a:srgbClr val="3D4146"/>
              </a:solidFill>
            </a:endParaRPr>
          </a:p>
        </p:txBody>
      </p:sp>
      <p:sp>
        <p:nvSpPr>
          <p:cNvPr id="9" name="Content Placeholder 1"/>
          <p:cNvSpPr txBox="1">
            <a:spLocks/>
          </p:cNvSpPr>
          <p:nvPr/>
        </p:nvSpPr>
        <p:spPr bwMode="gray">
          <a:xfrm>
            <a:off x="4318591" y="1425914"/>
            <a:ext cx="3757188"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8.x P1/P2 Defects Created v Resolved </a:t>
            </a:r>
            <a:endParaRPr lang="en-GB" sz="300" i="1" dirty="0" smtClean="0">
              <a:solidFill>
                <a:srgbClr val="3D4146"/>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807"/>
          <a:stretch/>
        </p:blipFill>
        <p:spPr bwMode="auto">
          <a:xfrm>
            <a:off x="224858" y="1656485"/>
            <a:ext cx="3744000" cy="356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664" y="1656485"/>
            <a:ext cx="3751200" cy="356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4200892029"/>
              </p:ext>
            </p:extLst>
          </p:nvPr>
        </p:nvGraphicFramePr>
        <p:xfrm>
          <a:off x="7603240" y="1652851"/>
          <a:ext cx="4587241" cy="27051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485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37120" y="432268"/>
            <a:ext cx="10042068" cy="470898"/>
          </a:xfrm>
        </p:spPr>
        <p:txBody>
          <a:bodyPr/>
          <a:lstStyle/>
          <a:p>
            <a:r>
              <a:rPr lang="en-GB" dirty="0"/>
              <a:t>SNA Platform </a:t>
            </a:r>
            <a:r>
              <a:rPr lang="en-GB" dirty="0" smtClean="0"/>
              <a:t>Bugs - Created v Resolved</a:t>
            </a:r>
            <a:endParaRPr lang="en-GB" dirty="0"/>
          </a:p>
        </p:txBody>
      </p:sp>
      <p:sp>
        <p:nvSpPr>
          <p:cNvPr id="7" name="Content Placeholder 1"/>
          <p:cNvSpPr txBox="1">
            <a:spLocks/>
          </p:cNvSpPr>
          <p:nvPr/>
        </p:nvSpPr>
        <p:spPr>
          <a:xfrm>
            <a:off x="487333" y="5481790"/>
            <a:ext cx="5112278" cy="736130"/>
          </a:xfrm>
          <a:prstGeom prst="rect">
            <a:avLst/>
          </a:prstGeom>
        </p:spPr>
        <p:txBody>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SNA Platform – Rate of defects created vs resolved – in the last  140 days.</a:t>
            </a:r>
          </a:p>
        </p:txBody>
      </p:sp>
      <p:sp>
        <p:nvSpPr>
          <p:cNvPr id="8" name="Content Placeholder 1"/>
          <p:cNvSpPr txBox="1">
            <a:spLocks/>
          </p:cNvSpPr>
          <p:nvPr/>
        </p:nvSpPr>
        <p:spPr>
          <a:xfrm>
            <a:off x="6526728" y="5464117"/>
            <a:ext cx="5112278" cy="736130"/>
          </a:xfrm>
          <a:prstGeom prst="rect">
            <a:avLst/>
          </a:prstGeom>
        </p:spPr>
        <p:txBody>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SNA Platform – Rate of defects created vs resolved – in the last  60 days pre and post 3.4.x releases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52" y="953456"/>
            <a:ext cx="5400000" cy="428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529"/>
          <a:stretch/>
        </p:blipFill>
        <p:spPr bwMode="auto">
          <a:xfrm>
            <a:off x="6012583" y="953455"/>
            <a:ext cx="5400000" cy="428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58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APPS Monthly QA Metrics</a:t>
            </a:r>
            <a:endParaRPr lang="en-GB" dirty="0"/>
          </a:p>
        </p:txBody>
      </p:sp>
      <p:sp>
        <p:nvSpPr>
          <p:cNvPr id="5" name="Content Placeholder 1"/>
          <p:cNvSpPr txBox="1">
            <a:spLocks/>
          </p:cNvSpPr>
          <p:nvPr/>
        </p:nvSpPr>
        <p:spPr bwMode="gray">
          <a:xfrm>
            <a:off x="418010" y="5593058"/>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JIRA Dashboard widgets report on cumulative defect numbers for APPS 8.x development</a:t>
            </a:r>
            <a:r>
              <a:rPr lang="en-GB" sz="1400" dirty="0">
                <a:solidFill>
                  <a:srgbClr val="3D4146"/>
                </a:solidFill>
              </a:rPr>
              <a:t>. </a:t>
            </a:r>
            <a:r>
              <a:rPr lang="en-GB" sz="1400" dirty="0" smtClean="0">
                <a:solidFill>
                  <a:srgbClr val="3D4146"/>
                </a:solidFill>
              </a:rPr>
              <a:t>All the defects that were created between end of September and end of January 2021 </a:t>
            </a:r>
            <a:r>
              <a:rPr lang="en-GB" sz="1400" dirty="0">
                <a:solidFill>
                  <a:srgbClr val="3D4146"/>
                </a:solidFill>
              </a:rPr>
              <a:t>are </a:t>
            </a:r>
            <a:r>
              <a:rPr lang="en-GB" sz="1400" dirty="0" smtClean="0">
                <a:solidFill>
                  <a:srgbClr val="3D4146"/>
                </a:solidFill>
              </a:rPr>
              <a:t>category P3, P4 and Uncategorized.</a:t>
            </a:r>
          </a:p>
          <a:p>
            <a:pPr>
              <a:buClr>
                <a:srgbClr val="FC4C02"/>
              </a:buClr>
              <a:buFont typeface="Wingdings" panose="05000000000000000000" pitchFamily="2" charset="2"/>
              <a:buChar char="§"/>
            </a:pPr>
            <a:r>
              <a:rPr lang="en-GB" sz="1400" dirty="0" smtClean="0">
                <a:solidFill>
                  <a:srgbClr val="3D4146"/>
                </a:solidFill>
              </a:rPr>
              <a:t>The ‘Open Defect’ count is collated from the four Scrums teams working on APPS 8.3 deliverables.</a:t>
            </a:r>
          </a:p>
          <a:p>
            <a:pPr>
              <a:buClr>
                <a:srgbClr val="FC4C02"/>
              </a:buClr>
              <a:buFont typeface="Wingdings" panose="05000000000000000000" pitchFamily="2" charset="2"/>
              <a:buChar char="§"/>
            </a:pPr>
            <a:endParaRPr lang="en-GB" sz="5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a:t>
            </a:r>
            <a:r>
              <a:rPr lang="en-GB" dirty="0"/>
              <a:t>APPS </a:t>
            </a:r>
            <a:r>
              <a:rPr lang="en-GB" dirty="0" smtClean="0"/>
              <a:t>8.x – January 2021</a:t>
            </a:r>
            <a:endParaRPr lang="en-GB" dirty="0"/>
          </a:p>
        </p:txBody>
      </p:sp>
      <p:sp>
        <p:nvSpPr>
          <p:cNvPr id="7" name="Content Placeholder 1"/>
          <p:cNvSpPr txBox="1">
            <a:spLocks/>
          </p:cNvSpPr>
          <p:nvPr/>
        </p:nvSpPr>
        <p:spPr bwMode="gray">
          <a:xfrm>
            <a:off x="307863" y="1422280"/>
            <a:ext cx="3476485"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APPS 8.x Defects Created </a:t>
            </a:r>
            <a:r>
              <a:rPr lang="en-GB" sz="1100" i="1" dirty="0">
                <a:solidFill>
                  <a:srgbClr val="3D4146"/>
                </a:solidFill>
              </a:rPr>
              <a:t>v Resolved </a:t>
            </a:r>
          </a:p>
          <a:p>
            <a:pPr>
              <a:buClr>
                <a:srgbClr val="FC4C02"/>
              </a:buClr>
              <a:buFont typeface="Wingdings" panose="05000000000000000000" pitchFamily="2" charset="2"/>
              <a:buChar char="§"/>
            </a:pPr>
            <a:endParaRPr lang="en-GB" sz="1100" i="1" dirty="0" smtClean="0">
              <a:solidFill>
                <a:srgbClr val="3D4146"/>
              </a:solidFill>
            </a:endParaRPr>
          </a:p>
        </p:txBody>
      </p:sp>
      <p:sp>
        <p:nvSpPr>
          <p:cNvPr id="9" name="Content Placeholder 1"/>
          <p:cNvSpPr txBox="1">
            <a:spLocks/>
          </p:cNvSpPr>
          <p:nvPr/>
        </p:nvSpPr>
        <p:spPr bwMode="gray">
          <a:xfrm>
            <a:off x="4345663" y="1404326"/>
            <a:ext cx="4467486"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APPS 8.x P1/P2 Defects </a:t>
            </a:r>
            <a:r>
              <a:rPr lang="en-GB" sz="1100" i="1" dirty="0">
                <a:solidFill>
                  <a:srgbClr val="3D4146"/>
                </a:solidFill>
              </a:rPr>
              <a:t>Created v Resolved </a:t>
            </a:r>
            <a:endParaRPr lang="en-GB" sz="300" i="1" dirty="0">
              <a:solidFill>
                <a:srgbClr val="3D4146"/>
              </a:solidFill>
            </a:endParaRPr>
          </a:p>
          <a:p>
            <a:pPr>
              <a:buClr>
                <a:srgbClr val="FC4C02"/>
              </a:buClr>
              <a:buFont typeface="Wingdings" panose="05000000000000000000" pitchFamily="2" charset="2"/>
              <a:buChar char="§"/>
            </a:pPr>
            <a:endParaRPr lang="en-GB" sz="300" i="1" dirty="0" smtClean="0">
              <a:solidFill>
                <a:srgbClr val="3D4146"/>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05" y="1652851"/>
            <a:ext cx="3751200" cy="3660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531" y="1652851"/>
            <a:ext cx="3751200" cy="3660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3915510108"/>
              </p:ext>
            </p:extLst>
          </p:nvPr>
        </p:nvGraphicFramePr>
        <p:xfrm>
          <a:off x="8029575" y="1634897"/>
          <a:ext cx="4162425" cy="26955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476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SMBD /RTDE Monthly QA Metrics</a:t>
            </a:r>
            <a:endParaRPr lang="en-GB" dirty="0"/>
          </a:p>
        </p:txBody>
      </p:sp>
      <p:sp>
        <p:nvSpPr>
          <p:cNvPr id="5" name="Content Placeholder 1"/>
          <p:cNvSpPr txBox="1">
            <a:spLocks/>
          </p:cNvSpPr>
          <p:nvPr/>
        </p:nvSpPr>
        <p:spPr bwMode="gray">
          <a:xfrm>
            <a:off x="336533" y="5615922"/>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The above graphs collate defects created in Sprint activity for both current SMBD and RTDE release development. The majority of defects/incidents created between mid of October and end of January 2021 are category P3 and </a:t>
            </a:r>
            <a:r>
              <a:rPr lang="en-GB" sz="1400" dirty="0">
                <a:solidFill>
                  <a:srgbClr val="3D4146"/>
                </a:solidFill>
              </a:rPr>
              <a:t>Uncategorized.</a:t>
            </a:r>
            <a:endParaRPr lang="en-GB" sz="1400" dirty="0" smtClean="0">
              <a:solidFill>
                <a:srgbClr val="3D4146"/>
              </a:solidFill>
            </a:endParaRPr>
          </a:p>
          <a:p>
            <a:pPr>
              <a:buClr>
                <a:srgbClr val="FC4C02"/>
              </a:buClr>
              <a:buFont typeface="Wingdings" panose="05000000000000000000" pitchFamily="2" charset="2"/>
              <a:buChar char="§"/>
            </a:pPr>
            <a:r>
              <a:rPr lang="en-GB" sz="1400" dirty="0" smtClean="0">
                <a:solidFill>
                  <a:srgbClr val="3D4146"/>
                </a:solidFill>
              </a:rPr>
              <a:t>The open defect numbers will be tracked at the end of each Sprint cycle.</a:t>
            </a:r>
          </a:p>
          <a:p>
            <a:pPr>
              <a:buClr>
                <a:srgbClr val="FC4C02"/>
              </a:buClr>
              <a:buFont typeface="Wingdings" panose="05000000000000000000" pitchFamily="2" charset="2"/>
              <a:buChar char="§"/>
            </a:pPr>
            <a:endParaRPr lang="en-GB" sz="5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SMBD </a:t>
            </a:r>
            <a:r>
              <a:rPr lang="en-GB" dirty="0"/>
              <a:t>/ </a:t>
            </a:r>
            <a:r>
              <a:rPr lang="en-GB" dirty="0" smtClean="0"/>
              <a:t>RTDE – January 2021</a:t>
            </a:r>
            <a:endParaRPr lang="en-GB" dirty="0"/>
          </a:p>
        </p:txBody>
      </p:sp>
      <p:sp>
        <p:nvSpPr>
          <p:cNvPr id="7" name="Content Placeholder 1"/>
          <p:cNvSpPr txBox="1">
            <a:spLocks/>
          </p:cNvSpPr>
          <p:nvPr/>
        </p:nvSpPr>
        <p:spPr bwMode="gray">
          <a:xfrm>
            <a:off x="117741" y="1428891"/>
            <a:ext cx="4229522"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SMBD and RTDE </a:t>
            </a:r>
            <a:r>
              <a:rPr lang="en-GB" sz="1100" i="1" dirty="0">
                <a:solidFill>
                  <a:srgbClr val="3D4146"/>
                </a:solidFill>
              </a:rPr>
              <a:t>Defects Created v Resolved </a:t>
            </a:r>
            <a:endParaRPr lang="en-GB" sz="300" i="1" dirty="0">
              <a:solidFill>
                <a:srgbClr val="3D4146"/>
              </a:solidFill>
            </a:endParaRPr>
          </a:p>
          <a:p>
            <a:pPr>
              <a:buClr>
                <a:srgbClr val="FC4C02"/>
              </a:buClr>
              <a:buFont typeface="Wingdings" panose="05000000000000000000" pitchFamily="2" charset="2"/>
              <a:buChar char="§"/>
            </a:pPr>
            <a:endParaRPr lang="en-GB" sz="300" i="1" dirty="0" smtClean="0">
              <a:solidFill>
                <a:srgbClr val="3D4146"/>
              </a:solidFill>
            </a:endParaRPr>
          </a:p>
        </p:txBody>
      </p:sp>
      <p:sp>
        <p:nvSpPr>
          <p:cNvPr id="9" name="Content Placeholder 1"/>
          <p:cNvSpPr txBox="1">
            <a:spLocks/>
          </p:cNvSpPr>
          <p:nvPr/>
        </p:nvSpPr>
        <p:spPr bwMode="gray">
          <a:xfrm>
            <a:off x="4046662" y="1428891"/>
            <a:ext cx="4541627"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a:solidFill>
                  <a:srgbClr val="3D4146"/>
                </a:solidFill>
              </a:rPr>
              <a:t>Cumulative SMBD and </a:t>
            </a:r>
            <a:r>
              <a:rPr lang="en-GB" sz="1100" i="1" dirty="0" smtClean="0">
                <a:solidFill>
                  <a:srgbClr val="3D4146"/>
                </a:solidFill>
              </a:rPr>
              <a:t>RTDE P1/P2 Defects </a:t>
            </a:r>
            <a:r>
              <a:rPr lang="en-GB" sz="1100" i="1" dirty="0">
                <a:solidFill>
                  <a:srgbClr val="3D4146"/>
                </a:solidFill>
              </a:rPr>
              <a:t>Created v Resolved </a:t>
            </a:r>
            <a:endParaRPr lang="en-GB" sz="300" i="1" dirty="0">
              <a:solidFill>
                <a:srgbClr val="3D4146"/>
              </a:solidFill>
            </a:endParaRPr>
          </a:p>
          <a:p>
            <a:pPr>
              <a:buClr>
                <a:srgbClr val="FC4C02"/>
              </a:buClr>
              <a:buFont typeface="Wingdings" panose="05000000000000000000" pitchFamily="2" charset="2"/>
              <a:buChar char="§"/>
            </a:pPr>
            <a:endParaRPr lang="en-GB" sz="300" i="1" dirty="0" smtClean="0">
              <a:solidFill>
                <a:srgbClr val="3D4146"/>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13" y="1659462"/>
            <a:ext cx="3751200" cy="349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4568" y="1659462"/>
            <a:ext cx="3751200" cy="3499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3" name="Chart 12"/>
          <p:cNvGraphicFramePr>
            <a:graphicFrameLocks/>
          </p:cNvGraphicFramePr>
          <p:nvPr>
            <p:extLst>
              <p:ext uri="{D42A27DB-BD31-4B8C-83A1-F6EECF244321}">
                <p14:modId xmlns:p14="http://schemas.microsoft.com/office/powerpoint/2010/main" val="1472686527"/>
              </p:ext>
            </p:extLst>
          </p:nvPr>
        </p:nvGraphicFramePr>
        <p:xfrm>
          <a:off x="7620000" y="1659462"/>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204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Advanced Analytics Platform QA Metrics</a:t>
            </a:r>
            <a:endParaRPr lang="en-GB" dirty="0"/>
          </a:p>
        </p:txBody>
      </p:sp>
      <p:sp>
        <p:nvSpPr>
          <p:cNvPr id="5" name="Content Placeholder 1"/>
          <p:cNvSpPr txBox="1">
            <a:spLocks/>
          </p:cNvSpPr>
          <p:nvPr/>
        </p:nvSpPr>
        <p:spPr bwMode="gray">
          <a:xfrm>
            <a:off x="418010" y="5401875"/>
            <a:ext cx="1134727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a:solidFill>
                  <a:srgbClr val="3D4146"/>
                </a:solidFill>
              </a:rPr>
              <a:t>The timeframe for the above graphs reflects the </a:t>
            </a:r>
            <a:r>
              <a:rPr lang="en-GB" sz="1400" dirty="0" smtClean="0">
                <a:solidFill>
                  <a:srgbClr val="3D4146"/>
                </a:solidFill>
              </a:rPr>
              <a:t>AAP </a:t>
            </a:r>
            <a:r>
              <a:rPr lang="en-GB" sz="1400" dirty="0">
                <a:solidFill>
                  <a:srgbClr val="3D4146"/>
                </a:solidFill>
              </a:rPr>
              <a:t>Sprint activity </a:t>
            </a:r>
            <a:r>
              <a:rPr lang="en-GB" sz="1400" dirty="0" smtClean="0">
                <a:solidFill>
                  <a:srgbClr val="3D4146"/>
                </a:solidFill>
              </a:rPr>
              <a:t>for v8.x releases. Most </a:t>
            </a:r>
            <a:r>
              <a:rPr lang="en-GB" sz="1400" dirty="0">
                <a:solidFill>
                  <a:srgbClr val="3D4146"/>
                </a:solidFill>
              </a:rPr>
              <a:t>of </a:t>
            </a:r>
            <a:r>
              <a:rPr lang="en-GB" sz="1400" dirty="0" smtClean="0">
                <a:solidFill>
                  <a:srgbClr val="3D4146"/>
                </a:solidFill>
              </a:rPr>
              <a:t>the defects created </a:t>
            </a:r>
            <a:r>
              <a:rPr lang="en-GB" sz="1400" dirty="0">
                <a:solidFill>
                  <a:srgbClr val="3D4146"/>
                </a:solidFill>
              </a:rPr>
              <a:t>between </a:t>
            </a:r>
            <a:r>
              <a:rPr lang="en-GB" sz="1400" dirty="0" smtClean="0">
                <a:solidFill>
                  <a:srgbClr val="3D4146"/>
                </a:solidFill>
              </a:rPr>
              <a:t>end of September and end of January 2021 </a:t>
            </a:r>
            <a:r>
              <a:rPr lang="en-GB" sz="1400" dirty="0">
                <a:solidFill>
                  <a:srgbClr val="3D4146"/>
                </a:solidFill>
              </a:rPr>
              <a:t>are category </a:t>
            </a:r>
            <a:r>
              <a:rPr lang="en-GB" sz="1400" dirty="0" smtClean="0">
                <a:solidFill>
                  <a:srgbClr val="3D4146"/>
                </a:solidFill>
              </a:rPr>
              <a:t>P3, P4 and Uncategorized.</a:t>
            </a:r>
          </a:p>
          <a:p>
            <a:pPr>
              <a:buClr>
                <a:srgbClr val="FC4C02"/>
              </a:buClr>
              <a:buFont typeface="Wingdings" panose="05000000000000000000" pitchFamily="2" charset="2"/>
              <a:buChar char="§"/>
            </a:pPr>
            <a:r>
              <a:rPr lang="en-GB" sz="1400" dirty="0" smtClean="0">
                <a:solidFill>
                  <a:srgbClr val="3D4146"/>
                </a:solidFill>
              </a:rPr>
              <a:t>AAP </a:t>
            </a:r>
            <a:r>
              <a:rPr lang="en-GB" sz="1400" dirty="0">
                <a:solidFill>
                  <a:srgbClr val="3D4146"/>
                </a:solidFill>
              </a:rPr>
              <a:t>open defect numbers </a:t>
            </a:r>
            <a:r>
              <a:rPr lang="en-GB" sz="1400" dirty="0" smtClean="0">
                <a:solidFill>
                  <a:srgbClr val="3D4146"/>
                </a:solidFill>
              </a:rPr>
              <a:t>are tracked at </a:t>
            </a:r>
            <a:r>
              <a:rPr lang="en-GB" sz="1400" dirty="0">
                <a:solidFill>
                  <a:srgbClr val="3D4146"/>
                </a:solidFill>
              </a:rPr>
              <a:t>the end of each Sprint </a:t>
            </a:r>
            <a:r>
              <a:rPr lang="en-GB" sz="1400" dirty="0" smtClean="0">
                <a:solidFill>
                  <a:srgbClr val="3D4146"/>
                </a:solidFill>
              </a:rPr>
              <a:t>cycle, as each Sprint generally corresponds to a calendar month.</a:t>
            </a:r>
            <a:endParaRPr lang="en-GB" sz="1400" dirty="0">
              <a:solidFill>
                <a:srgbClr val="3D4146"/>
              </a:solidFill>
            </a:endParaRPr>
          </a:p>
          <a:p>
            <a:pPr>
              <a:buClr>
                <a:srgbClr val="FC4C02"/>
              </a:buClr>
              <a:buFont typeface="Wingdings" panose="05000000000000000000" pitchFamily="2" charset="2"/>
              <a:buChar char="§"/>
            </a:pPr>
            <a:endParaRPr lang="en-GB" sz="5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JIRA Dashboard Metrics on Defect Generation for AAP – January 2021</a:t>
            </a:r>
            <a:endParaRPr lang="en-GB" dirty="0"/>
          </a:p>
        </p:txBody>
      </p:sp>
      <p:sp>
        <p:nvSpPr>
          <p:cNvPr id="7" name="Content Placeholder 1"/>
          <p:cNvSpPr txBox="1">
            <a:spLocks/>
          </p:cNvSpPr>
          <p:nvPr/>
        </p:nvSpPr>
        <p:spPr bwMode="gray">
          <a:xfrm>
            <a:off x="307864" y="1422280"/>
            <a:ext cx="3847678"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AAP Defects Created v </a:t>
            </a:r>
            <a:r>
              <a:rPr lang="en-GB" sz="1100" i="1" dirty="0">
                <a:solidFill>
                  <a:srgbClr val="3D4146"/>
                </a:solidFill>
              </a:rPr>
              <a:t>Resolved </a:t>
            </a:r>
            <a:endParaRPr lang="en-GB" sz="300" i="1" dirty="0">
              <a:solidFill>
                <a:srgbClr val="3D4146"/>
              </a:solidFill>
            </a:endParaRPr>
          </a:p>
          <a:p>
            <a:pPr>
              <a:buClr>
                <a:srgbClr val="FC4C02"/>
              </a:buClr>
              <a:buFont typeface="Wingdings" panose="05000000000000000000" pitchFamily="2" charset="2"/>
              <a:buChar char="§"/>
            </a:pPr>
            <a:endParaRPr lang="en-GB" sz="300" i="1" dirty="0" smtClean="0">
              <a:solidFill>
                <a:srgbClr val="3D4146"/>
              </a:solidFill>
            </a:endParaRPr>
          </a:p>
        </p:txBody>
      </p:sp>
      <p:sp>
        <p:nvSpPr>
          <p:cNvPr id="9" name="Content Placeholder 1"/>
          <p:cNvSpPr txBox="1">
            <a:spLocks/>
          </p:cNvSpPr>
          <p:nvPr/>
        </p:nvSpPr>
        <p:spPr bwMode="gray">
          <a:xfrm>
            <a:off x="4032125" y="1413487"/>
            <a:ext cx="4312471" cy="23057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100" i="1" dirty="0" smtClean="0">
                <a:solidFill>
                  <a:srgbClr val="3D4146"/>
                </a:solidFill>
              </a:rPr>
              <a:t>Cumulative AAP P1/P2 Defects </a:t>
            </a:r>
            <a:r>
              <a:rPr lang="en-GB" sz="1100" i="1" dirty="0">
                <a:solidFill>
                  <a:srgbClr val="3D4146"/>
                </a:solidFill>
              </a:rPr>
              <a:t>Created v Resolved </a:t>
            </a:r>
            <a:endParaRPr lang="en-GB" sz="300" i="1" dirty="0">
              <a:solidFill>
                <a:srgbClr val="3D4146"/>
              </a:solidFill>
            </a:endParaRPr>
          </a:p>
          <a:p>
            <a:pPr>
              <a:buClr>
                <a:srgbClr val="FC4C02"/>
              </a:buClr>
              <a:buFont typeface="Wingdings" panose="05000000000000000000" pitchFamily="2" charset="2"/>
              <a:buChar char="§"/>
            </a:pPr>
            <a:endParaRPr lang="en-GB" sz="300" i="1" dirty="0" smtClean="0">
              <a:solidFill>
                <a:srgbClr val="3D4146"/>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11" y="1652851"/>
            <a:ext cx="3751200" cy="3562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542" y="1652851"/>
            <a:ext cx="3751200" cy="3562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Chart 11"/>
          <p:cNvGraphicFramePr>
            <a:graphicFrameLocks/>
          </p:cNvGraphicFramePr>
          <p:nvPr>
            <p:extLst>
              <p:ext uri="{D42A27DB-BD31-4B8C-83A1-F6EECF244321}">
                <p14:modId xmlns:p14="http://schemas.microsoft.com/office/powerpoint/2010/main" val="3009916245"/>
              </p:ext>
            </p:extLst>
          </p:nvPr>
        </p:nvGraphicFramePr>
        <p:xfrm>
          <a:off x="7846695" y="1652851"/>
          <a:ext cx="4345305" cy="27051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1896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QA Automation Metrics/Trends + Coverage – EIM Platform + APPS</a:t>
            </a:r>
            <a:endParaRPr lang="en-GB" sz="3600" dirty="0"/>
          </a:p>
        </p:txBody>
      </p:sp>
      <p:sp>
        <p:nvSpPr>
          <p:cNvPr id="7" name="Text Placeholder 6"/>
          <p:cNvSpPr>
            <a:spLocks noGrp="1"/>
          </p:cNvSpPr>
          <p:nvPr>
            <p:ph type="body" idx="10"/>
          </p:nvPr>
        </p:nvSpPr>
        <p:spPr>
          <a:xfrm>
            <a:off x="1244261" y="3617743"/>
            <a:ext cx="10735217" cy="313932"/>
          </a:xfrm>
        </p:spPr>
        <p:txBody>
          <a:bodyPr/>
          <a:lstStyle/>
          <a:p>
            <a:r>
              <a:rPr lang="en-GB" dirty="0" smtClean="0"/>
              <a:t>2019 and 2020 Increases in QA Test Automation Numbers</a:t>
            </a:r>
          </a:p>
          <a:p>
            <a:r>
              <a:rPr lang="en-GB" dirty="0" smtClean="0"/>
              <a:t>Metrics on % Coverage of Regression/New Feature Tests by Test Automation</a:t>
            </a:r>
          </a:p>
          <a:p>
            <a:pPr marL="0" indent="0">
              <a:buNone/>
            </a:pPr>
            <a:r>
              <a:rPr lang="en-GB" dirty="0" smtClean="0"/>
              <a:t> </a:t>
            </a:r>
            <a:endParaRPr lang="en-GB" dirty="0"/>
          </a:p>
        </p:txBody>
      </p:sp>
    </p:spTree>
    <p:extLst>
      <p:ext uri="{BB962C8B-B14F-4D97-AF65-F5344CB8AC3E}">
        <p14:creationId xmlns:p14="http://schemas.microsoft.com/office/powerpoint/2010/main" val="382147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(Current numbers of test automation)</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SNA Platform</a:t>
            </a:r>
            <a:endParaRPr lang="en-GB" dirty="0"/>
          </a:p>
        </p:txBody>
      </p:sp>
      <p:sp>
        <p:nvSpPr>
          <p:cNvPr id="8" name="Content Placeholder 1"/>
          <p:cNvSpPr>
            <a:spLocks noGrp="1"/>
          </p:cNvSpPr>
          <p:nvPr>
            <p:ph idx="1"/>
          </p:nvPr>
        </p:nvSpPr>
        <p:spPr>
          <a:xfrm>
            <a:off x="650631" y="5309115"/>
            <a:ext cx="11192608" cy="899284"/>
          </a:xfrm>
        </p:spPr>
        <p:txBody>
          <a:bodyPr/>
          <a:lstStyle/>
          <a:p>
            <a:pPr marL="285750" indent="-285750"/>
            <a:r>
              <a:rPr lang="en-GB" sz="1400" dirty="0"/>
              <a:t>We now have </a:t>
            </a:r>
            <a:r>
              <a:rPr lang="en-GB" sz="1400" dirty="0" smtClean="0"/>
              <a:t>~840 </a:t>
            </a:r>
            <a:r>
              <a:rPr lang="en-GB" sz="1400" dirty="0"/>
              <a:t>BDD tests, including e2e tests for the complete alert management workflow (triage, investigation, link to case, close as fraud/not fraud), scorecard manager and search</a:t>
            </a:r>
            <a:r>
              <a:rPr lang="en-GB" sz="1400" dirty="0" smtClean="0"/>
              <a:t>.</a:t>
            </a:r>
          </a:p>
          <a:p>
            <a:pPr marL="285750" indent="-285750"/>
            <a:r>
              <a:rPr lang="en-GB" sz="1400" dirty="0" smtClean="0"/>
              <a:t>Numbers are adjusted periodically as redundant test are removed to keep pace with changes in P&amp;C functionality. </a:t>
            </a:r>
          </a:p>
          <a:p>
            <a:pPr marL="285750" indent="-285750"/>
            <a:endParaRPr lang="en-GB" sz="1400" dirty="0"/>
          </a:p>
        </p:txBody>
      </p:sp>
      <p:graphicFrame>
        <p:nvGraphicFramePr>
          <p:cNvPr id="7" name="Chart 6"/>
          <p:cNvGraphicFramePr>
            <a:graphicFrameLocks/>
          </p:cNvGraphicFramePr>
          <p:nvPr>
            <p:extLst>
              <p:ext uri="{D42A27DB-BD31-4B8C-83A1-F6EECF244321}">
                <p14:modId xmlns:p14="http://schemas.microsoft.com/office/powerpoint/2010/main" val="1272143275"/>
              </p:ext>
            </p:extLst>
          </p:nvPr>
        </p:nvGraphicFramePr>
        <p:xfrm>
          <a:off x="776287" y="1324947"/>
          <a:ext cx="10639425" cy="38815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697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68195" y="609420"/>
            <a:ext cx="5318181" cy="941796"/>
          </a:xfrm>
        </p:spPr>
        <p:txBody>
          <a:bodyPr/>
          <a:lstStyle/>
          <a:p>
            <a:r>
              <a:rPr lang="en-US" dirty="0" smtClean="0">
                <a:solidFill>
                  <a:schemeClr val="accent1"/>
                </a:solidFill>
              </a:rPr>
              <a:t>Contents</a:t>
            </a:r>
            <a:br>
              <a:rPr lang="en-US" dirty="0" smtClean="0">
                <a:solidFill>
                  <a:schemeClr val="accent1"/>
                </a:solidFill>
              </a:rPr>
            </a:br>
            <a:endParaRPr lang="en-US" dirty="0"/>
          </a:p>
        </p:txBody>
      </p:sp>
      <p:sp>
        <p:nvSpPr>
          <p:cNvPr id="15" name="Content Placeholder 14"/>
          <p:cNvSpPr>
            <a:spLocks noGrp="1"/>
          </p:cNvSpPr>
          <p:nvPr>
            <p:ph idx="1"/>
          </p:nvPr>
        </p:nvSpPr>
        <p:spPr>
          <a:xfrm>
            <a:off x="6553873" y="1336634"/>
            <a:ext cx="5550609" cy="4181475"/>
          </a:xfrm>
        </p:spPr>
        <p:txBody>
          <a:bodyPr/>
          <a:lstStyle/>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Test Execution Metrics (automated).</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r>
              <a:rPr lang="en-US" dirty="0" smtClean="0">
                <a:solidFill>
                  <a:schemeClr val="tx2"/>
                </a:solidFill>
              </a:rPr>
              <a:t>Defect Trends </a:t>
            </a:r>
          </a:p>
          <a:p>
            <a:pPr lvl="6">
              <a:lnSpc>
                <a:spcPct val="110000"/>
              </a:lnSpc>
              <a:buClr>
                <a:schemeClr val="accent1"/>
              </a:buClr>
            </a:pPr>
            <a:endParaRPr lang="en-US" sz="800" dirty="0">
              <a:solidFill>
                <a:schemeClr val="tx2"/>
              </a:solidFill>
            </a:endParaRPr>
          </a:p>
          <a:p>
            <a:pPr lvl="6">
              <a:lnSpc>
                <a:spcPct val="110000"/>
              </a:lnSpc>
              <a:buClr>
                <a:schemeClr val="accent1"/>
              </a:buClr>
            </a:pPr>
            <a:r>
              <a:rPr lang="en-US" dirty="0" smtClean="0">
                <a:solidFill>
                  <a:schemeClr val="tx2"/>
                </a:solidFill>
              </a:rPr>
              <a:t>EIM/APPS </a:t>
            </a:r>
            <a:r>
              <a:rPr lang="en-US" dirty="0" smtClean="0">
                <a:solidFill>
                  <a:schemeClr val="tx2"/>
                </a:solidFill>
              </a:rPr>
              <a:t>Test Automation </a:t>
            </a:r>
            <a:r>
              <a:rPr lang="en-US" dirty="0" smtClean="0">
                <a:solidFill>
                  <a:schemeClr val="tx2"/>
                </a:solidFill>
              </a:rPr>
              <a:t>Trends.</a:t>
            </a:r>
          </a:p>
          <a:p>
            <a:pPr lvl="6">
              <a:lnSpc>
                <a:spcPct val="110000"/>
              </a:lnSpc>
              <a:buClr>
                <a:schemeClr val="accent1"/>
              </a:buClr>
            </a:pPr>
            <a:endParaRPr lang="en-US" sz="800" dirty="0" smtClean="0">
              <a:solidFill>
                <a:schemeClr val="tx2"/>
              </a:solidFill>
            </a:endParaRPr>
          </a:p>
          <a:p>
            <a:pPr lvl="6">
              <a:lnSpc>
                <a:spcPct val="110000"/>
              </a:lnSpc>
              <a:buClr>
                <a:schemeClr val="accent1"/>
              </a:buClr>
            </a:pPr>
            <a:endParaRPr lang="en-US" sz="800" dirty="0" smtClean="0">
              <a:solidFill>
                <a:schemeClr val="tx2"/>
              </a:solidFill>
            </a:endParaRPr>
          </a:p>
          <a:p>
            <a:pPr lvl="6">
              <a:lnSpc>
                <a:spcPct val="110000"/>
              </a:lnSpc>
              <a:buClr>
                <a:schemeClr val="accent1"/>
              </a:buClr>
            </a:pPr>
            <a:endParaRPr lang="en-US" dirty="0" smtClean="0">
              <a:solidFill>
                <a:schemeClr val="tx2"/>
              </a:solidFill>
            </a:endParaRPr>
          </a:p>
        </p:txBody>
      </p:sp>
      <p:sp>
        <p:nvSpPr>
          <p:cNvPr id="11" name="Text Placeholder 10"/>
          <p:cNvSpPr>
            <a:spLocks noGrp="1"/>
          </p:cNvSpPr>
          <p:nvPr>
            <p:ph type="body" idx="12"/>
          </p:nvPr>
        </p:nvSpPr>
        <p:spPr>
          <a:xfrm>
            <a:off x="6883975" y="1051876"/>
            <a:ext cx="5196899" cy="261610"/>
          </a:xfrm>
        </p:spPr>
        <p:txBody>
          <a:bodyPr/>
          <a:lstStyle/>
          <a:p>
            <a:endParaRPr lang="en-US" dirty="0"/>
          </a:p>
        </p:txBody>
      </p:sp>
      <p:pic>
        <p:nvPicPr>
          <p:cNvPr id="3" name="Picture Placeholder 2" descr="iStock-636676918.jpg"/>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15875" y="0"/>
            <a:ext cx="6077107" cy="6858000"/>
          </a:xfrm>
        </p:spPr>
      </p:pic>
    </p:spTree>
    <p:extLst>
      <p:ext uri="{BB962C8B-B14F-4D97-AF65-F5344CB8AC3E}">
        <p14:creationId xmlns:p14="http://schemas.microsoft.com/office/powerpoint/2010/main" val="3618452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5" y="953332"/>
            <a:ext cx="10697255" cy="261610"/>
          </a:xfrm>
        </p:spPr>
        <p:txBody>
          <a:bodyPr/>
          <a:lstStyle/>
          <a:p>
            <a:r>
              <a:rPr lang="en-GB" dirty="0" smtClean="0"/>
              <a:t>Table from EIM Test Automation Dashboard – includes test automation in 2020/2021</a:t>
            </a:r>
            <a:endParaRPr lang="en-GB" dirty="0"/>
          </a:p>
        </p:txBody>
      </p:sp>
      <p:sp>
        <p:nvSpPr>
          <p:cNvPr id="4" name="Title 3"/>
          <p:cNvSpPr>
            <a:spLocks noGrp="1"/>
          </p:cNvSpPr>
          <p:nvPr>
            <p:ph type="title"/>
          </p:nvPr>
        </p:nvSpPr>
        <p:spPr/>
        <p:txBody>
          <a:bodyPr/>
          <a:lstStyle/>
          <a:p>
            <a:r>
              <a:rPr lang="en-GB" dirty="0" smtClean="0"/>
              <a:t>QA Automation Metrics – January 2021</a:t>
            </a:r>
            <a:endParaRPr lang="en-GB" dirty="0"/>
          </a:p>
        </p:txBody>
      </p:sp>
      <p:sp>
        <p:nvSpPr>
          <p:cNvPr id="7" name="Content Placeholder 1"/>
          <p:cNvSpPr>
            <a:spLocks noGrp="1"/>
          </p:cNvSpPr>
          <p:nvPr>
            <p:ph idx="1"/>
          </p:nvPr>
        </p:nvSpPr>
        <p:spPr>
          <a:xfrm>
            <a:off x="225960" y="5138048"/>
            <a:ext cx="11172160" cy="349937"/>
          </a:xfrm>
        </p:spPr>
        <p:txBody>
          <a:bodyPr/>
          <a:lstStyle/>
          <a:p>
            <a:pPr>
              <a:buClr>
                <a:schemeClr val="accent1"/>
              </a:buClr>
              <a:buFont typeface="Wingdings" panose="05000000000000000000" pitchFamily="2" charset="2"/>
              <a:buChar char="§"/>
            </a:pPr>
            <a:r>
              <a:rPr lang="en-GB" sz="1100" dirty="0" smtClean="0"/>
              <a:t>875 APPS (WLM, AML/</a:t>
            </a:r>
            <a:r>
              <a:rPr lang="en-GB" sz="1100" dirty="0" err="1" smtClean="0"/>
              <a:t>FinCEN</a:t>
            </a:r>
            <a:r>
              <a:rPr lang="en-GB" sz="1100" dirty="0" smtClean="0"/>
              <a:t>, Fraud, CDD, Framework) </a:t>
            </a:r>
            <a:r>
              <a:rPr lang="en-GB" sz="1100" dirty="0" err="1" smtClean="0"/>
              <a:t>Selenuim</a:t>
            </a:r>
            <a:r>
              <a:rPr lang="en-GB" sz="1100" dirty="0" smtClean="0"/>
              <a:t> automation test cases have been written to date from 2017 – 2021.</a:t>
            </a:r>
            <a:r>
              <a:rPr lang="en-GB" sz="1100" dirty="0"/>
              <a:t/>
            </a:r>
            <a:br>
              <a:rPr lang="en-GB" sz="1100" dirty="0"/>
            </a:br>
            <a:r>
              <a:rPr lang="en-GB" sz="1100" dirty="0" smtClean="0"/>
              <a:t>At </a:t>
            </a:r>
            <a:r>
              <a:rPr lang="en-GB" sz="1100" dirty="0"/>
              <a:t>present the focus by product QA is on building the WLM APPS test suite </a:t>
            </a:r>
            <a:r>
              <a:rPr lang="en-GB" sz="1100" dirty="0" smtClean="0"/>
              <a:t>(455 </a:t>
            </a:r>
            <a:r>
              <a:rPr lang="en-GB" sz="1100" dirty="0"/>
              <a:t>automated tests). Other APPS Scrum teams have started to build their Selenium test suites (</a:t>
            </a:r>
            <a:r>
              <a:rPr lang="en-GB" sz="1100" dirty="0" smtClean="0"/>
              <a:t>AML/FinCEN:95, </a:t>
            </a:r>
            <a:r>
              <a:rPr lang="en-GB" sz="1100" dirty="0"/>
              <a:t>Fraud: </a:t>
            </a:r>
            <a:r>
              <a:rPr lang="en-GB" sz="1100" dirty="0" smtClean="0"/>
              <a:t>164, </a:t>
            </a:r>
            <a:r>
              <a:rPr lang="en-GB" sz="1100" dirty="0"/>
              <a:t>CDD: </a:t>
            </a:r>
            <a:r>
              <a:rPr lang="en-GB" sz="1100" dirty="0" smtClean="0"/>
              <a:t>102, Framework: 59). </a:t>
            </a:r>
            <a:endParaRPr lang="en-GB" sz="1100" dirty="0"/>
          </a:p>
          <a:p>
            <a:pPr>
              <a:buClr>
                <a:schemeClr val="accent1"/>
              </a:buClr>
              <a:buFont typeface="Wingdings" panose="05000000000000000000" pitchFamily="2" charset="2"/>
              <a:buChar char="§"/>
            </a:pPr>
            <a:r>
              <a:rPr lang="en-GB" sz="1100" dirty="0" smtClean="0"/>
              <a:t>SM UI (Ducks) test automation have been updated since December 2019. At present 355 out of 364 test cases have been automated.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32" y="1262743"/>
            <a:ext cx="10800000" cy="3797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290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EIM Platform</a:t>
            </a:r>
            <a:endParaRPr lang="en-GB" dirty="0"/>
          </a:p>
        </p:txBody>
      </p:sp>
      <p:sp>
        <p:nvSpPr>
          <p:cNvPr id="8" name="Content Placeholder 1"/>
          <p:cNvSpPr>
            <a:spLocks noGrp="1"/>
          </p:cNvSpPr>
          <p:nvPr>
            <p:ph idx="1"/>
          </p:nvPr>
        </p:nvSpPr>
        <p:spPr>
          <a:xfrm>
            <a:off x="501162" y="5072163"/>
            <a:ext cx="11612541" cy="714994"/>
          </a:xfrm>
        </p:spPr>
        <p:txBody>
          <a:bodyPr/>
          <a:lstStyle/>
          <a:p>
            <a:pPr>
              <a:buClr>
                <a:schemeClr val="accent1"/>
              </a:buClr>
              <a:buFont typeface="Wingdings" panose="05000000000000000000" pitchFamily="2" charset="2"/>
              <a:buChar char="§"/>
            </a:pPr>
            <a:r>
              <a:rPr lang="en-GB" sz="1400" dirty="0" smtClean="0"/>
              <a:t>Currently, regression suite contains 677 test cases (Test numbers have been reassessed, please refer to the below confluence link fro details), the focus is on automating test cases/scenarios of new features as part of the objective to increase test automation coverage significantly; </a:t>
            </a:r>
            <a:r>
              <a:rPr lang="en-GB" sz="1400" dirty="0"/>
              <a:t>the current coverage is 7</a:t>
            </a:r>
            <a:r>
              <a:rPr lang="en-GB" sz="1400" dirty="0" smtClean="0"/>
              <a:t>3% with 487 automated test cases.</a:t>
            </a:r>
          </a:p>
          <a:p>
            <a:pPr>
              <a:buClr>
                <a:schemeClr val="accent1"/>
              </a:buClr>
              <a:buFont typeface="Wingdings" panose="05000000000000000000" pitchFamily="2" charset="2"/>
              <a:buChar char="§"/>
            </a:pPr>
            <a:r>
              <a:rPr lang="en-GB" sz="1400" dirty="0" smtClean="0"/>
              <a:t>To view the automation and overall test coverage details please follow the below link</a:t>
            </a:r>
            <a:r>
              <a:rPr lang="en-GB" sz="1400" dirty="0" smtClean="0">
                <a:hlinkClick r:id="rId3"/>
              </a:rPr>
              <a:t/>
            </a:r>
            <a:br>
              <a:rPr lang="en-GB" sz="1400" dirty="0" smtClean="0">
                <a:hlinkClick r:id="rId3"/>
              </a:rPr>
            </a:br>
            <a:r>
              <a:rPr lang="en-GB" sz="1400" dirty="0" smtClean="0">
                <a:hlinkClick r:id="rId3"/>
              </a:rPr>
              <a:t>https://engineering/confluence/display/EIMAPPS/Base+Platform+Test+Automation+Details</a:t>
            </a:r>
            <a:r>
              <a:rPr lang="en-GB" sz="1400" dirty="0" smtClean="0"/>
              <a:t> </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3451563102"/>
              </p:ext>
            </p:extLst>
          </p:nvPr>
        </p:nvGraphicFramePr>
        <p:xfrm>
          <a:off x="7430213" y="4452488"/>
          <a:ext cx="4279900" cy="558165"/>
        </p:xfrm>
        <a:graphic>
          <a:graphicData uri="http://schemas.openxmlformats.org/drawingml/2006/table">
            <a:tbl>
              <a:tblPr/>
              <a:tblGrid>
                <a:gridCol w="697394"/>
                <a:gridCol w="735608"/>
                <a:gridCol w="783375"/>
                <a:gridCol w="980810"/>
                <a:gridCol w="1082713"/>
              </a:tblGrid>
              <a:tr h="190500">
                <a:tc gridSpan="4">
                  <a:txBody>
                    <a:bodyPr/>
                    <a:lstStyle/>
                    <a:p>
                      <a:pPr algn="l" fontAlgn="b"/>
                      <a:r>
                        <a:rPr lang="en-GB" sz="1100" b="1" i="0" u="none" strike="noStrike" dirty="0" smtClean="0">
                          <a:solidFill>
                            <a:srgbClr val="000000"/>
                          </a:solidFill>
                          <a:effectLst/>
                          <a:latin typeface="Calibri"/>
                        </a:rPr>
                        <a:t>Automation Test Coverage - % of Manual Tests</a:t>
                      </a:r>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r>
              <a:tr h="171450">
                <a:tc>
                  <a:txBody>
                    <a:bodyPr/>
                    <a:lstStyle/>
                    <a:p>
                      <a:pPr algn="l" fontAlgn="b"/>
                      <a:endParaRPr lang="en-GB"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677</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487</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73%</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1933682763"/>
              </p:ext>
            </p:extLst>
          </p:nvPr>
        </p:nvGraphicFramePr>
        <p:xfrm>
          <a:off x="644435" y="1306285"/>
          <a:ext cx="10972800" cy="30915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3948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WLM Platform</a:t>
            </a:r>
            <a:endParaRPr lang="en-GB" dirty="0"/>
          </a:p>
        </p:txBody>
      </p:sp>
      <p:sp>
        <p:nvSpPr>
          <p:cNvPr id="8" name="Content Placeholder 1"/>
          <p:cNvSpPr>
            <a:spLocks noGrp="1"/>
          </p:cNvSpPr>
          <p:nvPr>
            <p:ph idx="1"/>
          </p:nvPr>
        </p:nvSpPr>
        <p:spPr>
          <a:xfrm>
            <a:off x="395654" y="5135906"/>
            <a:ext cx="11718049" cy="714994"/>
          </a:xfrm>
        </p:spPr>
        <p:txBody>
          <a:bodyPr/>
          <a:lstStyle/>
          <a:p>
            <a:pPr>
              <a:buClr>
                <a:schemeClr val="accent1"/>
              </a:buClr>
              <a:buFont typeface="Wingdings" panose="05000000000000000000" pitchFamily="2" charset="2"/>
              <a:buChar char="§"/>
            </a:pPr>
            <a:r>
              <a:rPr lang="en-GB" sz="1400" dirty="0" smtClean="0"/>
              <a:t>Currently, regression suite contains 892 test cases, the focus is to continue automation of new features as part of the objective to increase test automation coverage; the current coverage is 96.1% with 857 automated test cases. </a:t>
            </a:r>
          </a:p>
          <a:p>
            <a:pPr>
              <a:buClr>
                <a:schemeClr val="accent1"/>
              </a:buClr>
              <a:buFont typeface="Wingdings" panose="05000000000000000000" pitchFamily="2" charset="2"/>
              <a:buChar char="§"/>
            </a:pPr>
            <a:r>
              <a:rPr lang="en-GB" sz="1400" dirty="0"/>
              <a:t>To view the automation and overall test coverage details please follow the below link</a:t>
            </a:r>
            <a:r>
              <a:rPr lang="en-GB" sz="1400" dirty="0">
                <a:hlinkClick r:id="rId3"/>
              </a:rPr>
              <a:t/>
            </a:r>
            <a:br>
              <a:rPr lang="en-GB" sz="1400" dirty="0">
                <a:hlinkClick r:id="rId3"/>
              </a:rPr>
            </a:br>
            <a:r>
              <a:rPr lang="en-GB" sz="1400" dirty="0">
                <a:hlinkClick r:id="rId4"/>
              </a:rPr>
              <a:t>https://</a:t>
            </a:r>
            <a:r>
              <a:rPr lang="en-GB" sz="1400" dirty="0" smtClean="0">
                <a:hlinkClick r:id="rId4"/>
              </a:rPr>
              <a:t>engineering/confluence/display/EIMAPPS/WLM+Platform+Test+Automation+Details</a:t>
            </a:r>
            <a:r>
              <a:rPr lang="en-GB" sz="1400" dirty="0" smtClean="0"/>
              <a:t> </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756055682"/>
              </p:ext>
            </p:extLst>
          </p:nvPr>
        </p:nvGraphicFramePr>
        <p:xfrm>
          <a:off x="7430213" y="4452488"/>
          <a:ext cx="4279900" cy="558165"/>
        </p:xfrm>
        <a:graphic>
          <a:graphicData uri="http://schemas.openxmlformats.org/drawingml/2006/table">
            <a:tbl>
              <a:tblPr/>
              <a:tblGrid>
                <a:gridCol w="697394"/>
                <a:gridCol w="735608"/>
                <a:gridCol w="783375"/>
                <a:gridCol w="980810"/>
                <a:gridCol w="1082713"/>
              </a:tblGrid>
              <a:tr h="190500">
                <a:tc gridSpan="4">
                  <a:txBody>
                    <a:bodyPr/>
                    <a:lstStyle/>
                    <a:p>
                      <a:pPr algn="l" fontAlgn="b"/>
                      <a:r>
                        <a:rPr lang="en-GB" sz="1100" b="1" i="0" u="none" strike="noStrike" dirty="0" smtClean="0">
                          <a:solidFill>
                            <a:srgbClr val="000000"/>
                          </a:solidFill>
                          <a:effectLst/>
                          <a:latin typeface="Calibri"/>
                        </a:rPr>
                        <a:t>Automation Test Coverage - % of Manual Tests</a:t>
                      </a:r>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r>
              <a:tr h="171450">
                <a:tc>
                  <a:txBody>
                    <a:bodyPr/>
                    <a:lstStyle/>
                    <a:p>
                      <a:pPr algn="l" fontAlgn="b"/>
                      <a:endParaRPr lang="en-GB"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892</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857</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96.1%</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1639454477"/>
              </p:ext>
            </p:extLst>
          </p:nvPr>
        </p:nvGraphicFramePr>
        <p:xfrm>
          <a:off x="576806" y="1197701"/>
          <a:ext cx="11101388" cy="32349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992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APPSDEV</a:t>
            </a:r>
            <a:endParaRPr lang="en-GB" dirty="0"/>
          </a:p>
        </p:txBody>
      </p:sp>
      <p:sp>
        <p:nvSpPr>
          <p:cNvPr id="8" name="Content Placeholder 1"/>
          <p:cNvSpPr>
            <a:spLocks noGrp="1"/>
          </p:cNvSpPr>
          <p:nvPr>
            <p:ph idx="1"/>
          </p:nvPr>
        </p:nvSpPr>
        <p:spPr>
          <a:xfrm>
            <a:off x="226424" y="4728736"/>
            <a:ext cx="7907382" cy="1313143"/>
          </a:xfrm>
        </p:spPr>
        <p:txBody>
          <a:bodyPr/>
          <a:lstStyle/>
          <a:p>
            <a:pPr marL="0">
              <a:lnSpc>
                <a:spcPct val="100000"/>
              </a:lnSpc>
              <a:spcBef>
                <a:spcPts val="600"/>
              </a:spcBef>
              <a:buClr>
                <a:schemeClr val="accent1"/>
              </a:buClr>
              <a:buFont typeface="Wingdings" panose="05000000000000000000" pitchFamily="2" charset="2"/>
              <a:buChar char="§"/>
            </a:pPr>
            <a:r>
              <a:rPr lang="en-GB" sz="1200" dirty="0" smtClean="0"/>
              <a:t>This metrics </a:t>
            </a:r>
            <a:r>
              <a:rPr lang="en-GB" sz="1200" dirty="0"/>
              <a:t>excludes </a:t>
            </a:r>
            <a:r>
              <a:rPr lang="en-GB" sz="1200" dirty="0" smtClean="0"/>
              <a:t>CasperJS numbers and focuses on Selenium automation numbers contributed </a:t>
            </a:r>
            <a:br>
              <a:rPr lang="en-GB" sz="1200" dirty="0" smtClean="0"/>
            </a:br>
            <a:r>
              <a:rPr lang="en-GB" sz="1200" dirty="0" smtClean="0"/>
              <a:t>    by Scrum teams (WLM APPS, Archeo, Frogs, Flash, and Framework). </a:t>
            </a:r>
          </a:p>
          <a:p>
            <a:pPr marL="0">
              <a:lnSpc>
                <a:spcPct val="100000"/>
              </a:lnSpc>
              <a:spcBef>
                <a:spcPts val="600"/>
              </a:spcBef>
              <a:buClr>
                <a:schemeClr val="accent1"/>
              </a:buClr>
              <a:buFont typeface="Wingdings" panose="05000000000000000000" pitchFamily="2" charset="2"/>
              <a:buChar char="§"/>
            </a:pPr>
            <a:r>
              <a:rPr lang="en-GB" sz="1200" dirty="0" smtClean="0"/>
              <a:t>Deprecated test cases to date: 225 (AML/EIM Framework/</a:t>
            </a:r>
            <a:r>
              <a:rPr lang="en-GB" sz="1200" dirty="0" err="1" smtClean="0"/>
              <a:t>FinCEN</a:t>
            </a:r>
            <a:r>
              <a:rPr lang="en-GB" sz="1200" dirty="0" smtClean="0"/>
              <a:t>), 66 (WLM APPS) </a:t>
            </a:r>
          </a:p>
          <a:p>
            <a:pPr marL="0">
              <a:lnSpc>
                <a:spcPct val="100000"/>
              </a:lnSpc>
              <a:spcBef>
                <a:spcPts val="600"/>
              </a:spcBef>
              <a:buClr>
                <a:schemeClr val="accent1"/>
              </a:buClr>
              <a:buFont typeface="Wingdings" panose="05000000000000000000" pitchFamily="2" charset="2"/>
              <a:buChar char="§"/>
            </a:pPr>
            <a:r>
              <a:rPr lang="en-GB" sz="1200" dirty="0" smtClean="0"/>
              <a:t>Currently, the test coverage stands at 49.8% and is projected to increase significantly over 2021 and beyond</a:t>
            </a:r>
            <a:r>
              <a:rPr lang="en-GB" sz="1400" dirty="0" smtClean="0"/>
              <a:t>.</a:t>
            </a:r>
          </a:p>
          <a:p>
            <a:pPr marL="0">
              <a:lnSpc>
                <a:spcPct val="100000"/>
              </a:lnSpc>
              <a:spcBef>
                <a:spcPts val="600"/>
              </a:spcBef>
              <a:buClr>
                <a:schemeClr val="accent1"/>
              </a:buClr>
              <a:buFont typeface="Wingdings" panose="05000000000000000000" pitchFamily="2" charset="2"/>
              <a:buChar char="§"/>
            </a:pPr>
            <a:r>
              <a:rPr lang="en-GB" sz="1200" dirty="0" smtClean="0"/>
              <a:t>WLM APPS test cases have been remapped/recalculated to gauge the automation and overall test coverage. </a:t>
            </a:r>
            <a:br>
              <a:rPr lang="en-GB" sz="1200" dirty="0" smtClean="0"/>
            </a:br>
            <a:r>
              <a:rPr lang="en-GB" sz="1200" dirty="0" smtClean="0"/>
              <a:t>    Currently, the regression suite contains 1338 test cases with 455 automated test cases. Please follow </a:t>
            </a:r>
            <a:br>
              <a:rPr lang="en-GB" sz="1200" dirty="0" smtClean="0"/>
            </a:br>
            <a:r>
              <a:rPr lang="en-GB" sz="1200" dirty="0" smtClean="0"/>
              <a:t>    the link for details: </a:t>
            </a:r>
            <a:r>
              <a:rPr lang="en-GB" sz="1200" dirty="0" smtClean="0">
                <a:hlinkClick r:id="rId2"/>
              </a:rPr>
              <a:t>https</a:t>
            </a:r>
            <a:r>
              <a:rPr lang="en-GB" sz="1200" dirty="0">
                <a:hlinkClick r:id="rId2"/>
              </a:rPr>
              <a:t>://</a:t>
            </a:r>
            <a:r>
              <a:rPr lang="en-GB" sz="1200" dirty="0" smtClean="0">
                <a:hlinkClick r:id="rId2"/>
              </a:rPr>
              <a:t>engineering/confluence/display/EIMAPPS/WLM+APPS+Test+Case+Details</a:t>
            </a:r>
            <a:r>
              <a:rPr lang="en-GB" sz="1200" dirty="0" smtClean="0"/>
              <a:t> </a:t>
            </a:r>
            <a:br>
              <a:rPr lang="en-GB" sz="1200" dirty="0" smtClean="0"/>
            </a:b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3557677870"/>
              </p:ext>
            </p:extLst>
          </p:nvPr>
        </p:nvGraphicFramePr>
        <p:xfrm>
          <a:off x="8189233" y="4502037"/>
          <a:ext cx="3657600" cy="1714500"/>
        </p:xfrm>
        <a:graphic>
          <a:graphicData uri="http://schemas.openxmlformats.org/drawingml/2006/table">
            <a:tbl>
              <a:tblPr/>
              <a:tblGrid>
                <a:gridCol w="813864"/>
                <a:gridCol w="785139"/>
                <a:gridCol w="976637"/>
                <a:gridCol w="1081960"/>
              </a:tblGrid>
              <a:tr h="190500">
                <a:tc gridSpan="4">
                  <a:txBody>
                    <a:bodyPr/>
                    <a:lstStyle/>
                    <a:p>
                      <a:pPr algn="l" rtl="0" fontAlgn="b"/>
                      <a:r>
                        <a:rPr lang="en-GB" sz="1100" b="1" i="0" u="none" strike="noStrike" dirty="0">
                          <a:solidFill>
                            <a:srgbClr val="000000"/>
                          </a:solidFill>
                          <a:effectLst/>
                          <a:latin typeface="Calibri"/>
                        </a:rPr>
                        <a:t>    Automation Test Coverage - % of Manual Tests</a:t>
                      </a:r>
                    </a:p>
                  </a:txBody>
                  <a:tcPr marL="9525" marR="9525" marT="9525" marB="0" anchor="b">
                    <a:lnL>
                      <a:noFill/>
                    </a:lnL>
                    <a:lnR>
                      <a:noFill/>
                    </a:lnR>
                    <a:lnT>
                      <a:noFill/>
                    </a:lnT>
                    <a:lnB>
                      <a:noFill/>
                    </a:lnB>
                  </a:tcPr>
                </a:tc>
                <a:tc hMerge="1">
                  <a:txBody>
                    <a:bodyPr/>
                    <a:lstStyle/>
                    <a:p>
                      <a:endParaRPr lang="en-MY"/>
                    </a:p>
                  </a:txBody>
                  <a:tcPr/>
                </a:tc>
                <a:tc hMerge="1">
                  <a:txBody>
                    <a:bodyPr/>
                    <a:lstStyle/>
                    <a:p>
                      <a:endParaRPr lang="en-MY"/>
                    </a:p>
                  </a:txBody>
                  <a:tcPr/>
                </a:tc>
                <a:tc hMerge="1">
                  <a:txBody>
                    <a:bodyPr/>
                    <a:lstStyle/>
                    <a:p>
                      <a:endParaRPr lang="en-MY"/>
                    </a:p>
                  </a:txBody>
                  <a:tcPr/>
                </a:tc>
              </a:tr>
              <a:tr h="190500">
                <a:tc>
                  <a:txBody>
                    <a:bodyPr/>
                    <a:lstStyle/>
                    <a:p>
                      <a:pPr algn="l" fontAlgn="b"/>
                      <a:endParaRPr lang="en-MY" sz="1100" b="1"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MY" sz="1100" b="1" i="0" u="none" strike="noStrike">
                          <a:solidFill>
                            <a:srgbClr val="000000"/>
                          </a:solidFill>
                          <a:effectLst/>
                          <a:latin typeface="Calibri"/>
                        </a:rPr>
                        <a:t>TC Numbers</a:t>
                      </a:r>
                    </a:p>
                  </a:txBody>
                  <a:tcPr marL="9525" marR="9525" marT="9525" marB="0" anchor="b">
                    <a:lnL>
                      <a:noFill/>
                    </a:lnL>
                    <a:lnR>
                      <a:noFill/>
                    </a:lnR>
                    <a:lnT>
                      <a:noFill/>
                    </a:lnT>
                    <a:lnB>
                      <a:noFill/>
                    </a:lnB>
                  </a:tcPr>
                </a:tc>
                <a:tc>
                  <a:txBody>
                    <a:bodyPr/>
                    <a:lstStyle/>
                    <a:p>
                      <a:pPr algn="l" fontAlgn="b"/>
                      <a:r>
                        <a:rPr lang="en-MY" sz="1100" b="1" i="0" u="none" strike="noStrike">
                          <a:solidFill>
                            <a:srgbClr val="000000"/>
                          </a:solidFill>
                          <a:effectLst/>
                          <a:latin typeface="Calibri"/>
                        </a:rPr>
                        <a:t>Automated TCs</a:t>
                      </a:r>
                    </a:p>
                  </a:txBody>
                  <a:tcPr marL="9525" marR="9525" marT="9525" marB="0" anchor="b">
                    <a:lnL>
                      <a:noFill/>
                    </a:lnL>
                    <a:lnR>
                      <a:noFill/>
                    </a:lnR>
                    <a:lnT>
                      <a:noFill/>
                    </a:lnT>
                    <a:lnB>
                      <a:noFill/>
                    </a:lnB>
                  </a:tcPr>
                </a:tc>
                <a:tc>
                  <a:txBody>
                    <a:bodyPr/>
                    <a:lstStyle/>
                    <a:p>
                      <a:pPr algn="ctr" fontAlgn="b"/>
                      <a:r>
                        <a:rPr lang="en-MY" sz="1100" b="1" i="0" u="none" strike="noStrike">
                          <a:solidFill>
                            <a:srgbClr val="000000"/>
                          </a:solidFill>
                          <a:effectLst/>
                          <a:latin typeface="Calibri"/>
                        </a:rPr>
                        <a:t>% Coverage</a:t>
                      </a:r>
                    </a:p>
                  </a:txBody>
                  <a:tcPr marL="9525" marR="9525" marT="9525" marB="0" anchor="b">
                    <a:lnL>
                      <a:noFill/>
                    </a:lnL>
                    <a:lnR>
                      <a:noFill/>
                    </a:lnR>
                    <a:lnT>
                      <a:noFill/>
                    </a:lnT>
                    <a:lnB>
                      <a:noFill/>
                    </a:lnB>
                  </a:tcPr>
                </a:tc>
              </a:tr>
              <a:tr h="190500">
                <a:tc>
                  <a:txBody>
                    <a:bodyPr/>
                    <a:lstStyle/>
                    <a:p>
                      <a:pPr algn="l" fontAlgn="b"/>
                      <a:r>
                        <a:rPr lang="en-MY" sz="1100" b="1" i="0" u="none" strike="noStrike">
                          <a:solidFill>
                            <a:srgbClr val="000000"/>
                          </a:solidFill>
                          <a:effectLst/>
                          <a:latin typeface="Calibri"/>
                        </a:rPr>
                        <a:t>WLM APPS</a:t>
                      </a:r>
                    </a:p>
                  </a:txBody>
                  <a:tcPr marL="9525" marR="9525" marT="9525" marB="0" anchor="b">
                    <a:lnL>
                      <a:noFill/>
                    </a:lnL>
                    <a:lnR>
                      <a:noFill/>
                    </a:lnR>
                    <a:lnT>
                      <a:noFill/>
                    </a:lnT>
                    <a:lnB>
                      <a:noFill/>
                    </a:lnB>
                  </a:tcPr>
                </a:tc>
                <a:tc>
                  <a:txBody>
                    <a:bodyPr/>
                    <a:lstStyle/>
                    <a:p>
                      <a:pPr algn="r" fontAlgn="b"/>
                      <a:r>
                        <a:rPr lang="en-MY" sz="1100" b="0" i="0" u="none" strike="noStrike" dirty="0" smtClean="0">
                          <a:solidFill>
                            <a:srgbClr val="000000"/>
                          </a:solidFill>
                          <a:effectLst/>
                          <a:latin typeface="Calibri"/>
                        </a:rPr>
                        <a:t>1338</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r" fontAlgn="b"/>
                      <a:r>
                        <a:rPr lang="en-MY" sz="1100" b="0" i="0" u="none" strike="noStrike" dirty="0" smtClean="0">
                          <a:solidFill>
                            <a:srgbClr val="000000"/>
                          </a:solidFill>
                          <a:effectLst/>
                          <a:latin typeface="Calibri"/>
                        </a:rPr>
                        <a:t>455</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MY" sz="1100" b="0" i="0" u="none" strike="noStrike" dirty="0" smtClean="0">
                          <a:solidFill>
                            <a:srgbClr val="000000"/>
                          </a:solidFill>
                          <a:effectLst/>
                          <a:latin typeface="Calibri"/>
                        </a:rPr>
                        <a:t>34.01%</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r>
              <a:tr h="190500">
                <a:tc>
                  <a:txBody>
                    <a:bodyPr/>
                    <a:lstStyle/>
                    <a:p>
                      <a:pPr algn="l" fontAlgn="b"/>
                      <a:r>
                        <a:rPr lang="en-MY" sz="1100" b="1" i="0" u="none" strike="noStrike">
                          <a:solidFill>
                            <a:srgbClr val="000000"/>
                          </a:solidFill>
                          <a:effectLst/>
                          <a:latin typeface="Calibri"/>
                        </a:rPr>
                        <a:t>AML/FinCEN</a:t>
                      </a:r>
                    </a:p>
                  </a:txBody>
                  <a:tcPr marL="9525" marR="9525" marT="9525" marB="0" anchor="b">
                    <a:lnL>
                      <a:noFill/>
                    </a:lnL>
                    <a:lnR>
                      <a:noFill/>
                    </a:lnR>
                    <a:lnT>
                      <a:noFill/>
                    </a:lnT>
                    <a:lnB>
                      <a:noFill/>
                    </a:lnB>
                  </a:tcPr>
                </a:tc>
                <a:tc>
                  <a:txBody>
                    <a:bodyPr/>
                    <a:lstStyle/>
                    <a:p>
                      <a:pPr algn="r" fontAlgn="b"/>
                      <a:r>
                        <a:rPr lang="en-MY" sz="1100" b="0" i="0" u="none" strike="noStrike" dirty="0" smtClean="0">
                          <a:solidFill>
                            <a:srgbClr val="000000"/>
                          </a:solidFill>
                          <a:effectLst/>
                          <a:latin typeface="Calibri"/>
                        </a:rPr>
                        <a:t>95</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r" fontAlgn="b"/>
                      <a:r>
                        <a:rPr lang="en-MY" sz="1100" b="0" i="0" u="none" strike="noStrike" dirty="0" smtClean="0">
                          <a:solidFill>
                            <a:srgbClr val="000000"/>
                          </a:solidFill>
                          <a:effectLst/>
                          <a:latin typeface="Calibri"/>
                        </a:rPr>
                        <a:t>95</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MY" sz="1100" b="0" i="0" u="none" strike="noStrike" dirty="0">
                          <a:solidFill>
                            <a:srgbClr val="000000"/>
                          </a:solidFill>
                          <a:effectLst/>
                          <a:latin typeface="Calibri"/>
                        </a:rPr>
                        <a:t>100.00%</a:t>
                      </a:r>
                    </a:p>
                  </a:txBody>
                  <a:tcPr marL="9525" marR="9525" marT="9525" marB="0" anchor="b">
                    <a:lnL>
                      <a:noFill/>
                    </a:lnL>
                    <a:lnR>
                      <a:noFill/>
                    </a:lnR>
                    <a:lnT>
                      <a:noFill/>
                    </a:lnT>
                    <a:lnB>
                      <a:noFill/>
                    </a:lnB>
                  </a:tcPr>
                </a:tc>
              </a:tr>
              <a:tr h="190500">
                <a:tc>
                  <a:txBody>
                    <a:bodyPr/>
                    <a:lstStyle/>
                    <a:p>
                      <a:pPr algn="l" fontAlgn="b"/>
                      <a:r>
                        <a:rPr lang="en-MY" sz="1100" b="1" i="0" u="none" strike="noStrike">
                          <a:solidFill>
                            <a:srgbClr val="000000"/>
                          </a:solidFill>
                          <a:effectLst/>
                          <a:latin typeface="Calibri"/>
                        </a:rPr>
                        <a:t>Fraud</a:t>
                      </a:r>
                    </a:p>
                  </a:txBody>
                  <a:tcPr marL="9525" marR="9525" marT="9525" marB="0" anchor="b">
                    <a:lnL>
                      <a:noFill/>
                    </a:lnL>
                    <a:lnR>
                      <a:noFill/>
                    </a:lnR>
                    <a:lnT>
                      <a:noFill/>
                    </a:lnT>
                    <a:lnB>
                      <a:noFill/>
                    </a:lnB>
                  </a:tcPr>
                </a:tc>
                <a:tc>
                  <a:txBody>
                    <a:bodyPr/>
                    <a:lstStyle/>
                    <a:p>
                      <a:pPr algn="r" fontAlgn="b"/>
                      <a:r>
                        <a:rPr lang="en-MY" sz="1100" b="0" i="0" u="none" strike="noStrike" dirty="0">
                          <a:solidFill>
                            <a:srgbClr val="000000"/>
                          </a:solidFill>
                          <a:effectLst/>
                          <a:latin typeface="Calibri"/>
                        </a:rPr>
                        <a:t>164</a:t>
                      </a:r>
                    </a:p>
                  </a:txBody>
                  <a:tcPr marL="9525" marR="9525" marT="9525" marB="0" anchor="b">
                    <a:lnL>
                      <a:noFill/>
                    </a:lnL>
                    <a:lnR>
                      <a:noFill/>
                    </a:lnR>
                    <a:lnT>
                      <a:noFill/>
                    </a:lnT>
                    <a:lnB>
                      <a:noFill/>
                    </a:lnB>
                  </a:tcPr>
                </a:tc>
                <a:tc>
                  <a:txBody>
                    <a:bodyPr/>
                    <a:lstStyle/>
                    <a:p>
                      <a:pPr algn="r" fontAlgn="b"/>
                      <a:r>
                        <a:rPr lang="en-MY" sz="1100" b="0" i="0" u="none" strike="noStrike" dirty="0">
                          <a:solidFill>
                            <a:srgbClr val="000000"/>
                          </a:solidFill>
                          <a:effectLst/>
                          <a:latin typeface="Calibri"/>
                        </a:rPr>
                        <a:t>164</a:t>
                      </a:r>
                    </a:p>
                  </a:txBody>
                  <a:tcPr marL="9525" marR="9525" marT="9525" marB="0" anchor="b">
                    <a:lnL>
                      <a:noFill/>
                    </a:lnL>
                    <a:lnR>
                      <a:noFill/>
                    </a:lnR>
                    <a:lnT>
                      <a:noFill/>
                    </a:lnT>
                    <a:lnB>
                      <a:noFill/>
                    </a:lnB>
                  </a:tcPr>
                </a:tc>
                <a:tc>
                  <a:txBody>
                    <a:bodyPr/>
                    <a:lstStyle/>
                    <a:p>
                      <a:pPr algn="ctr" fontAlgn="b"/>
                      <a:r>
                        <a:rPr lang="en-MY" sz="1100" b="0" i="0" u="none" strike="noStrike">
                          <a:solidFill>
                            <a:srgbClr val="000000"/>
                          </a:solidFill>
                          <a:effectLst/>
                          <a:latin typeface="Calibri"/>
                        </a:rPr>
                        <a:t>100.00%</a:t>
                      </a:r>
                    </a:p>
                  </a:txBody>
                  <a:tcPr marL="9525" marR="9525" marT="9525" marB="0" anchor="b">
                    <a:lnL>
                      <a:noFill/>
                    </a:lnL>
                    <a:lnR>
                      <a:noFill/>
                    </a:lnR>
                    <a:lnT>
                      <a:noFill/>
                    </a:lnT>
                    <a:lnB>
                      <a:noFill/>
                    </a:lnB>
                  </a:tcPr>
                </a:tc>
              </a:tr>
              <a:tr h="190500">
                <a:tc>
                  <a:txBody>
                    <a:bodyPr/>
                    <a:lstStyle/>
                    <a:p>
                      <a:pPr algn="l" fontAlgn="b"/>
                      <a:r>
                        <a:rPr lang="en-MY" sz="1100" b="1" i="0" u="none" strike="noStrike">
                          <a:solidFill>
                            <a:srgbClr val="000000"/>
                          </a:solidFill>
                          <a:effectLst/>
                          <a:latin typeface="Calibri"/>
                        </a:rPr>
                        <a:t>CDD</a:t>
                      </a:r>
                    </a:p>
                  </a:txBody>
                  <a:tcPr marL="9525" marR="9525" marT="9525" marB="0" anchor="b">
                    <a:lnL>
                      <a:noFill/>
                    </a:lnL>
                    <a:lnR>
                      <a:noFill/>
                    </a:lnR>
                    <a:lnT>
                      <a:noFill/>
                    </a:lnT>
                    <a:lnB>
                      <a:noFill/>
                    </a:lnB>
                  </a:tcPr>
                </a:tc>
                <a:tc>
                  <a:txBody>
                    <a:bodyPr/>
                    <a:lstStyle/>
                    <a:p>
                      <a:pPr algn="r" fontAlgn="b"/>
                      <a:r>
                        <a:rPr lang="en-MY" sz="1100" b="0" i="0" u="none" strike="noStrike" dirty="0" smtClean="0">
                          <a:solidFill>
                            <a:srgbClr val="000000"/>
                          </a:solidFill>
                          <a:effectLst/>
                          <a:latin typeface="Calibri"/>
                        </a:rPr>
                        <a:t>102</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r" fontAlgn="b"/>
                      <a:r>
                        <a:rPr lang="en-MY" sz="1100" b="0" i="0" u="none" strike="noStrike" dirty="0" smtClean="0">
                          <a:solidFill>
                            <a:srgbClr val="000000"/>
                          </a:solidFill>
                          <a:effectLst/>
                          <a:latin typeface="Calibri"/>
                        </a:rPr>
                        <a:t>102</a:t>
                      </a:r>
                      <a:endParaRPr lang="en-MY"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ctr" fontAlgn="b"/>
                      <a:r>
                        <a:rPr lang="en-MY" sz="1100" b="0" i="0" u="none" strike="noStrike">
                          <a:solidFill>
                            <a:srgbClr val="000000"/>
                          </a:solidFill>
                          <a:effectLst/>
                          <a:latin typeface="Calibri"/>
                        </a:rPr>
                        <a:t>100.00%</a:t>
                      </a:r>
                    </a:p>
                  </a:txBody>
                  <a:tcPr marL="9525" marR="9525" marT="9525" marB="0" anchor="b">
                    <a:lnL>
                      <a:noFill/>
                    </a:lnL>
                    <a:lnR>
                      <a:noFill/>
                    </a:lnR>
                    <a:lnT>
                      <a:noFill/>
                    </a:lnT>
                    <a:lnB>
                      <a:noFill/>
                    </a:lnB>
                  </a:tcPr>
                </a:tc>
              </a:tr>
              <a:tr h="190500">
                <a:tc>
                  <a:txBody>
                    <a:bodyPr/>
                    <a:lstStyle/>
                    <a:p>
                      <a:pPr algn="l" fontAlgn="b"/>
                      <a:r>
                        <a:rPr lang="en-MY" sz="1100" b="1" i="0" u="none" strike="noStrike" dirty="0">
                          <a:solidFill>
                            <a:srgbClr val="000000"/>
                          </a:solidFill>
                          <a:effectLst/>
                          <a:latin typeface="Calibri"/>
                        </a:rPr>
                        <a:t>Framework</a:t>
                      </a:r>
                    </a:p>
                  </a:txBody>
                  <a:tcPr marL="9525" marR="9525" marT="9525" marB="0" anchor="b">
                    <a:lnL>
                      <a:noFill/>
                    </a:lnL>
                    <a:lnR>
                      <a:noFill/>
                    </a:lnR>
                    <a:lnT>
                      <a:noFill/>
                    </a:lnT>
                    <a:lnB>
                      <a:noFill/>
                    </a:lnB>
                  </a:tcPr>
                </a:tc>
                <a:tc>
                  <a:txBody>
                    <a:bodyPr/>
                    <a:lstStyle/>
                    <a:p>
                      <a:pPr algn="r" fontAlgn="b"/>
                      <a:r>
                        <a:rPr lang="en-MY" sz="1100" b="0" i="0" u="none" strike="noStrike" dirty="0">
                          <a:solidFill>
                            <a:srgbClr val="000000"/>
                          </a:solidFill>
                          <a:effectLst/>
                          <a:latin typeface="Calibri"/>
                        </a:rPr>
                        <a:t>59</a:t>
                      </a:r>
                    </a:p>
                  </a:txBody>
                  <a:tcPr marL="9525" marR="9525" marT="9525" marB="0" anchor="b">
                    <a:lnL>
                      <a:noFill/>
                    </a:lnL>
                    <a:lnR>
                      <a:noFill/>
                    </a:lnR>
                    <a:lnT>
                      <a:noFill/>
                    </a:lnT>
                    <a:lnB>
                      <a:noFill/>
                    </a:lnB>
                  </a:tcPr>
                </a:tc>
                <a:tc>
                  <a:txBody>
                    <a:bodyPr/>
                    <a:lstStyle/>
                    <a:p>
                      <a:pPr algn="r" fontAlgn="b"/>
                      <a:r>
                        <a:rPr lang="en-MY" sz="1100" b="0" i="0" u="none" strike="noStrike" dirty="0">
                          <a:solidFill>
                            <a:srgbClr val="000000"/>
                          </a:solidFill>
                          <a:effectLst/>
                          <a:latin typeface="Calibri"/>
                        </a:rPr>
                        <a:t>59</a:t>
                      </a:r>
                    </a:p>
                  </a:txBody>
                  <a:tcPr marL="9525" marR="9525" marT="9525" marB="0" anchor="b">
                    <a:lnL>
                      <a:noFill/>
                    </a:lnL>
                    <a:lnR>
                      <a:noFill/>
                    </a:lnR>
                    <a:lnT>
                      <a:noFill/>
                    </a:lnT>
                    <a:lnB>
                      <a:noFill/>
                    </a:lnB>
                  </a:tcPr>
                </a:tc>
                <a:tc>
                  <a:txBody>
                    <a:bodyPr/>
                    <a:lstStyle/>
                    <a:p>
                      <a:pPr algn="ctr" fontAlgn="b"/>
                      <a:r>
                        <a:rPr lang="en-MY" sz="1100" b="0" i="0" u="none" strike="noStrike">
                          <a:solidFill>
                            <a:srgbClr val="000000"/>
                          </a:solidFill>
                          <a:effectLst/>
                          <a:latin typeface="Calibri"/>
                        </a:rPr>
                        <a:t>100.00%</a:t>
                      </a:r>
                    </a:p>
                  </a:txBody>
                  <a:tcPr marL="9525" marR="9525" marT="9525" marB="0" anchor="b">
                    <a:lnL>
                      <a:noFill/>
                    </a:lnL>
                    <a:lnR>
                      <a:noFill/>
                    </a:lnR>
                    <a:lnT>
                      <a:noFill/>
                    </a:lnT>
                    <a:lnB>
                      <a:noFill/>
                    </a:lnB>
                  </a:tcPr>
                </a:tc>
              </a:tr>
              <a:tr h="190500">
                <a:tc>
                  <a:txBody>
                    <a:bodyPr/>
                    <a:lstStyle/>
                    <a:p>
                      <a:pPr algn="l" fontAlgn="b"/>
                      <a:endParaRPr lang="en-MY"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MY" sz="11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MY" sz="11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MY" sz="1100" b="0" i="0" u="none" strike="noStrike">
                        <a:solidFill>
                          <a:srgbClr val="000000"/>
                        </a:solidFill>
                        <a:effectLst/>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r>
                        <a:rPr lang="en-MY" sz="1100" b="1" i="0" u="none" strike="noStrike">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MY" sz="1100" b="0" i="0" u="none" strike="noStrike" dirty="0" smtClean="0">
                          <a:solidFill>
                            <a:srgbClr val="000000"/>
                          </a:solidFill>
                          <a:effectLst/>
                          <a:latin typeface="Calibri"/>
                        </a:rPr>
                        <a:t>1758</a:t>
                      </a:r>
                      <a:endParaRPr lang="en-MY"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100" b="0" i="0" u="none" strike="noStrike" dirty="0" smtClean="0">
                          <a:solidFill>
                            <a:srgbClr val="000000"/>
                          </a:solidFill>
                          <a:effectLst/>
                          <a:latin typeface="Calibri"/>
                        </a:rPr>
                        <a:t>875</a:t>
                      </a:r>
                      <a:endParaRPr lang="en-MY"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100" b="0" i="0" u="none" strike="noStrike" dirty="0" smtClean="0">
                          <a:solidFill>
                            <a:srgbClr val="000000"/>
                          </a:solidFill>
                          <a:effectLst/>
                          <a:latin typeface="Calibri"/>
                        </a:rPr>
                        <a:t>49.8%</a:t>
                      </a:r>
                      <a:endParaRPr lang="en-MY"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4117844158"/>
              </p:ext>
            </p:extLst>
          </p:nvPr>
        </p:nvGraphicFramePr>
        <p:xfrm>
          <a:off x="313916" y="1201783"/>
          <a:ext cx="11285901" cy="33179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011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SMBD/RTDE</a:t>
            </a:r>
            <a:endParaRPr lang="en-GB" dirty="0"/>
          </a:p>
        </p:txBody>
      </p:sp>
      <p:sp>
        <p:nvSpPr>
          <p:cNvPr id="8" name="Content Placeholder 1"/>
          <p:cNvSpPr>
            <a:spLocks noGrp="1"/>
          </p:cNvSpPr>
          <p:nvPr>
            <p:ph idx="1"/>
          </p:nvPr>
        </p:nvSpPr>
        <p:spPr>
          <a:xfrm>
            <a:off x="430823" y="5347014"/>
            <a:ext cx="11377999" cy="349937"/>
          </a:xfrm>
        </p:spPr>
        <p:txBody>
          <a:bodyPr/>
          <a:lstStyle/>
          <a:p>
            <a:pPr>
              <a:buClr>
                <a:schemeClr val="accent1"/>
              </a:buClr>
              <a:buFont typeface="Wingdings" panose="05000000000000000000" pitchFamily="2" charset="2"/>
              <a:buChar char="§"/>
            </a:pPr>
            <a:r>
              <a:rPr lang="en-GB" sz="1200" dirty="0" smtClean="0"/>
              <a:t>By the end of 2017 there were 148 automated test cases written in Scala Scripts/Gradle for SMBD by the QA relevant team members. At the end of January 2021, this total figure for SMBD and RTDE has increased to 1576 with 99.4% coverage.</a:t>
            </a:r>
            <a:br>
              <a:rPr lang="en-GB" sz="1200" dirty="0" smtClean="0"/>
            </a:br>
            <a:r>
              <a:rPr lang="en-GB" sz="1200" dirty="0" smtClean="0"/>
              <a:t>Currently, the regression suite contains 1586 test cases. </a:t>
            </a:r>
          </a:p>
          <a:p>
            <a:pPr>
              <a:buClr>
                <a:schemeClr val="accent1"/>
              </a:buClr>
              <a:buFont typeface="Wingdings" panose="05000000000000000000" pitchFamily="2" charset="2"/>
              <a:buChar char="§"/>
            </a:pPr>
            <a:r>
              <a:rPr lang="en-GB" sz="1200" dirty="0" smtClean="0"/>
              <a:t>These automation numbers now include the separate test automation work streams for both the Scenario Manager Big Data (950/960) and Real Time Detection Engine (626/626) modules.</a:t>
            </a:r>
          </a:p>
        </p:txBody>
      </p:sp>
      <p:graphicFrame>
        <p:nvGraphicFramePr>
          <p:cNvPr id="5" name="Table 4"/>
          <p:cNvGraphicFramePr>
            <a:graphicFrameLocks noGrp="1"/>
          </p:cNvGraphicFramePr>
          <p:nvPr>
            <p:extLst>
              <p:ext uri="{D42A27DB-BD31-4B8C-83A1-F6EECF244321}">
                <p14:modId xmlns:p14="http://schemas.microsoft.com/office/powerpoint/2010/main" val="2143924214"/>
              </p:ext>
            </p:extLst>
          </p:nvPr>
        </p:nvGraphicFramePr>
        <p:xfrm>
          <a:off x="7826634" y="4687327"/>
          <a:ext cx="4140199" cy="609600"/>
        </p:xfrm>
        <a:graphic>
          <a:graphicData uri="http://schemas.openxmlformats.org/drawingml/2006/table">
            <a:tbl>
              <a:tblPr/>
              <a:tblGrid>
                <a:gridCol w="610068"/>
                <a:gridCol w="610068"/>
                <a:gridCol w="781649"/>
                <a:gridCol w="1080328"/>
                <a:gridCol w="1058086"/>
              </a:tblGrid>
              <a:tr h="200025">
                <a:tc gridSpan="4">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GB" sz="1100" b="1" i="0" u="none" strike="noStrike" dirty="0" smtClean="0">
                          <a:solidFill>
                            <a:srgbClr val="000000"/>
                          </a:solidFill>
                          <a:effectLst/>
                          <a:latin typeface="Calibri"/>
                        </a:rPr>
                        <a:t>Automation Test Coverage - % of Manual Tests</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0" i="0" u="none" strike="noStrike" dirty="0">
                        <a:solidFill>
                          <a:srgbClr val="000000"/>
                        </a:solidFill>
                        <a:effectLst/>
                        <a:latin typeface="Calibri"/>
                      </a:endParaRPr>
                    </a:p>
                  </a:txBody>
                  <a:tcPr marL="9525" marR="9525" marT="9525" marB="0" anchor="b">
                    <a:lnL>
                      <a:noFill/>
                    </a:lnL>
                    <a:lnR>
                      <a:noFill/>
                    </a:lnR>
                    <a:lnT>
                      <a:noFill/>
                    </a:lnT>
                    <a:lnB>
                      <a:noFill/>
                    </a:lnB>
                  </a:tcPr>
                </a:tc>
              </a:tr>
              <a:tr h="209550">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TC Numbers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dirty="0">
                          <a:solidFill>
                            <a:srgbClr val="000000"/>
                          </a:solidFill>
                          <a:effectLst/>
                          <a:latin typeface="Calibri"/>
                        </a:rPr>
                        <a:t>Automated TCs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dirty="0">
                          <a:solidFill>
                            <a:srgbClr val="000000"/>
                          </a:solidFill>
                          <a:effectLst/>
                          <a:latin typeface="Calibri"/>
                        </a:rPr>
                        <a:t>% Coverage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00025">
                <a:tc>
                  <a:txBody>
                    <a:bodyPr/>
                    <a:lstStyle/>
                    <a:p>
                      <a:pPr algn="l" fontAlgn="b"/>
                      <a:endParaRPr lang="en-GB" sz="1100" b="1"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GB" sz="1100" b="1" i="0" u="none" strike="noStrike" dirty="0">
                          <a:solidFill>
                            <a:srgbClr val="000000"/>
                          </a:solidFill>
                          <a:effectLst/>
                          <a:latin typeface="Calibri"/>
                        </a:rPr>
                        <a:t>Total</a:t>
                      </a:r>
                    </a:p>
                  </a:txBody>
                  <a:tcPr marL="9525" marR="9525" marT="9525"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1586</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1576</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99.4%</a:t>
                      </a:r>
                      <a:endParaRPr lang="en-GB" sz="1100" b="0" i="0" u="none" strike="noStrike"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1031213407"/>
              </p:ext>
            </p:extLst>
          </p:nvPr>
        </p:nvGraphicFramePr>
        <p:xfrm>
          <a:off x="599394" y="1443174"/>
          <a:ext cx="11226845" cy="325754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4654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20" y="432268"/>
            <a:ext cx="10042068" cy="470898"/>
          </a:xfrm>
        </p:spPr>
        <p:txBody>
          <a:bodyPr/>
          <a:lstStyle/>
          <a:p>
            <a:r>
              <a:rPr lang="en-GB" dirty="0" smtClean="0"/>
              <a:t>QA Automation Trend Metrics – AAP</a:t>
            </a:r>
            <a:endParaRPr lang="en-GB" dirty="0"/>
          </a:p>
        </p:txBody>
      </p:sp>
      <p:sp>
        <p:nvSpPr>
          <p:cNvPr id="8" name="Content Placeholder 1"/>
          <p:cNvSpPr>
            <a:spLocks noGrp="1"/>
          </p:cNvSpPr>
          <p:nvPr>
            <p:ph idx="1"/>
          </p:nvPr>
        </p:nvSpPr>
        <p:spPr>
          <a:xfrm>
            <a:off x="351728" y="5613155"/>
            <a:ext cx="11422680" cy="349937"/>
          </a:xfrm>
        </p:spPr>
        <p:txBody>
          <a:bodyPr/>
          <a:lstStyle/>
          <a:p>
            <a:pPr>
              <a:buClr>
                <a:schemeClr val="accent1"/>
              </a:buClr>
              <a:buFont typeface="Wingdings" panose="05000000000000000000" pitchFamily="2" charset="2"/>
              <a:buChar char="§"/>
            </a:pPr>
            <a:r>
              <a:rPr lang="en-GB" sz="1400" dirty="0" smtClean="0"/>
              <a:t>The regression suite contains 156 test cases, test automation coverage is 75.6% with 118 automated test cases.</a:t>
            </a:r>
          </a:p>
          <a:p>
            <a:pPr>
              <a:buClr>
                <a:schemeClr val="accent1"/>
              </a:buClr>
              <a:buFont typeface="Wingdings" panose="05000000000000000000" pitchFamily="2" charset="2"/>
              <a:buChar char="§"/>
            </a:pPr>
            <a:r>
              <a:rPr lang="en-GB" sz="1400" dirty="0" smtClean="0"/>
              <a:t>The trend in automation test case numbers has flattened in H2 2020 and Jan-2021 after the restructure of the AAP project team, which includes the QA team members.</a:t>
            </a:r>
          </a:p>
          <a:p>
            <a:pPr>
              <a:buClr>
                <a:schemeClr val="accent1"/>
              </a:buClr>
              <a:buFont typeface="Wingdings" panose="05000000000000000000" pitchFamily="2" charset="2"/>
              <a:buChar char="§"/>
            </a:pPr>
            <a:endParaRPr lang="en-GB" sz="1400" dirty="0" smtClean="0"/>
          </a:p>
        </p:txBody>
      </p:sp>
      <p:graphicFrame>
        <p:nvGraphicFramePr>
          <p:cNvPr id="2" name="Table 1"/>
          <p:cNvGraphicFramePr>
            <a:graphicFrameLocks noGrp="1"/>
          </p:cNvGraphicFramePr>
          <p:nvPr>
            <p:extLst>
              <p:ext uri="{D42A27DB-BD31-4B8C-83A1-F6EECF244321}">
                <p14:modId xmlns:p14="http://schemas.microsoft.com/office/powerpoint/2010/main" val="2668183798"/>
              </p:ext>
            </p:extLst>
          </p:nvPr>
        </p:nvGraphicFramePr>
        <p:xfrm>
          <a:off x="7703438" y="4856639"/>
          <a:ext cx="4216401" cy="590550"/>
        </p:xfrm>
        <a:graphic>
          <a:graphicData uri="http://schemas.openxmlformats.org/drawingml/2006/table">
            <a:tbl>
              <a:tblPr/>
              <a:tblGrid>
                <a:gridCol w="572524"/>
                <a:gridCol w="572524"/>
                <a:gridCol w="751438"/>
                <a:gridCol w="1037700"/>
                <a:gridCol w="1282215"/>
              </a:tblGrid>
              <a:tr h="190500">
                <a:tc gridSpan="4">
                  <a:txBody>
                    <a:bodyPr/>
                    <a:lstStyle/>
                    <a:p>
                      <a:pPr algn="l" fontAlgn="b"/>
                      <a:r>
                        <a:rPr lang="en-GB" sz="1100" b="1" i="0" u="none" strike="noStrike" dirty="0">
                          <a:solidFill>
                            <a:srgbClr val="000000"/>
                          </a:solidFill>
                          <a:effectLst/>
                          <a:latin typeface="Calibri"/>
                        </a:rPr>
                        <a:t>Automation Test Coverage - % of Manual Tests</a:t>
                      </a:r>
                    </a:p>
                  </a:txBody>
                  <a:tcPr marL="7620" marR="7620" marT="762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7620" marR="7620" marT="7620" marB="0" anchor="b">
                    <a:lnL>
                      <a:noFill/>
                    </a:lnL>
                    <a:lnR>
                      <a:noFill/>
                    </a:lnR>
                    <a:lnT>
                      <a:noFill/>
                    </a:lnT>
                    <a:lnB>
                      <a:noFill/>
                    </a:lnB>
                  </a:tcPr>
                </a:tc>
              </a:tr>
              <a:tr h="20955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dirty="0">
                          <a:solidFill>
                            <a:srgbClr val="000000"/>
                          </a:solidFill>
                          <a:effectLst/>
                          <a:latin typeface="Calibri"/>
                        </a:rPr>
                        <a:t>Automated TCs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a:solidFill>
                            <a:srgbClr val="000000"/>
                          </a:solidFill>
                          <a:effectLst/>
                          <a:latin typeface="Calibri"/>
                        </a:rPr>
                        <a:t>% Coverage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7620" marR="7620" marT="7620"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156</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118</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75.6%</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hart 6"/>
          <p:cNvGraphicFramePr>
            <a:graphicFrameLocks/>
          </p:cNvGraphicFramePr>
          <p:nvPr>
            <p:extLst>
              <p:ext uri="{D42A27DB-BD31-4B8C-83A1-F6EECF244321}">
                <p14:modId xmlns:p14="http://schemas.microsoft.com/office/powerpoint/2010/main" val="1952847582"/>
              </p:ext>
            </p:extLst>
          </p:nvPr>
        </p:nvGraphicFramePr>
        <p:xfrm>
          <a:off x="495299" y="1233488"/>
          <a:ext cx="11391901" cy="3552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6018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78736" cy="261610"/>
          </a:xfrm>
        </p:spPr>
        <p:txBody>
          <a:bodyPr/>
          <a:lstStyle/>
          <a:p>
            <a:r>
              <a:rPr lang="en-GB" dirty="0" smtClean="0"/>
              <a:t>Ongoing Increase in QA Automation (Cumulative Metrics)</a:t>
            </a:r>
            <a:endParaRPr lang="en-GB" dirty="0"/>
          </a:p>
        </p:txBody>
      </p:sp>
      <p:sp>
        <p:nvSpPr>
          <p:cNvPr id="4" name="Title 3"/>
          <p:cNvSpPr>
            <a:spLocks noGrp="1"/>
          </p:cNvSpPr>
          <p:nvPr>
            <p:ph type="title"/>
          </p:nvPr>
        </p:nvSpPr>
        <p:spPr>
          <a:xfrm>
            <a:off x="1237119" y="432268"/>
            <a:ext cx="10792955" cy="470898"/>
          </a:xfrm>
        </p:spPr>
        <p:txBody>
          <a:bodyPr/>
          <a:lstStyle/>
          <a:p>
            <a:r>
              <a:rPr lang="en-GB" dirty="0" smtClean="0"/>
              <a:t>QA Automation Trend Metrics – Scenario Manager UI</a:t>
            </a:r>
            <a:endParaRPr lang="en-GB" dirty="0"/>
          </a:p>
        </p:txBody>
      </p:sp>
      <p:sp>
        <p:nvSpPr>
          <p:cNvPr id="8" name="Content Placeholder 1"/>
          <p:cNvSpPr>
            <a:spLocks noGrp="1"/>
          </p:cNvSpPr>
          <p:nvPr>
            <p:ph idx="1"/>
          </p:nvPr>
        </p:nvSpPr>
        <p:spPr>
          <a:xfrm>
            <a:off x="492370" y="5587279"/>
            <a:ext cx="11271739" cy="349937"/>
          </a:xfrm>
        </p:spPr>
        <p:txBody>
          <a:bodyPr/>
          <a:lstStyle/>
          <a:p>
            <a:pPr>
              <a:buClr>
                <a:schemeClr val="accent1"/>
              </a:buClr>
              <a:buFont typeface="Wingdings" panose="05000000000000000000" pitchFamily="2" charset="2"/>
              <a:buChar char="§"/>
            </a:pPr>
            <a:r>
              <a:rPr lang="en-GB" sz="1200" dirty="0" smtClean="0"/>
              <a:t>Currently, the </a:t>
            </a:r>
            <a:r>
              <a:rPr lang="en-GB" sz="1200" dirty="0"/>
              <a:t>regression suite contains </a:t>
            </a:r>
            <a:r>
              <a:rPr lang="en-GB" sz="1200" dirty="0" smtClean="0"/>
              <a:t>364 </a:t>
            </a:r>
            <a:r>
              <a:rPr lang="en-GB" sz="1200" dirty="0"/>
              <a:t>test cases, test automation coverage is </a:t>
            </a:r>
            <a:r>
              <a:rPr lang="en-GB" sz="1200" dirty="0" smtClean="0"/>
              <a:t>97.5% with 344 automated test cases.</a:t>
            </a:r>
          </a:p>
          <a:p>
            <a:pPr>
              <a:buClr>
                <a:schemeClr val="accent1"/>
              </a:buClr>
              <a:buFont typeface="Wingdings" panose="05000000000000000000" pitchFamily="2" charset="2"/>
              <a:buChar char="§"/>
            </a:pPr>
            <a:r>
              <a:rPr lang="en-GB" sz="1200" dirty="0"/>
              <a:t>To view the automation and overall test coverage details please follow the below link</a:t>
            </a:r>
            <a:r>
              <a:rPr lang="en-GB" sz="1200" dirty="0">
                <a:hlinkClick r:id="rId2"/>
              </a:rPr>
              <a:t/>
            </a:r>
            <a:br>
              <a:rPr lang="en-GB" sz="1200" dirty="0">
                <a:hlinkClick r:id="rId2"/>
              </a:rPr>
            </a:br>
            <a:r>
              <a:rPr lang="en-GB" sz="1200" dirty="0">
                <a:hlinkClick r:id="rId3"/>
              </a:rPr>
              <a:t>https://</a:t>
            </a:r>
            <a:r>
              <a:rPr lang="en-GB" sz="1200" dirty="0" smtClean="0">
                <a:hlinkClick r:id="rId3"/>
              </a:rPr>
              <a:t>engineering/jira/secure/Dashboard.jspa?selectPageId=49762</a:t>
            </a:r>
            <a:endParaRPr lang="en-GB" sz="1200" dirty="0" smtClean="0"/>
          </a:p>
          <a:p>
            <a:pPr marL="0" indent="0">
              <a:buClr>
                <a:schemeClr val="accent1"/>
              </a:buClr>
              <a:buNone/>
            </a:pPr>
            <a:endParaRPr lang="en-GB" sz="1200" dirty="0"/>
          </a:p>
        </p:txBody>
      </p:sp>
      <p:graphicFrame>
        <p:nvGraphicFramePr>
          <p:cNvPr id="2" name="Table 1"/>
          <p:cNvGraphicFramePr>
            <a:graphicFrameLocks noGrp="1"/>
          </p:cNvGraphicFramePr>
          <p:nvPr>
            <p:extLst>
              <p:ext uri="{D42A27DB-BD31-4B8C-83A1-F6EECF244321}">
                <p14:modId xmlns:p14="http://schemas.microsoft.com/office/powerpoint/2010/main" val="1811415139"/>
              </p:ext>
            </p:extLst>
          </p:nvPr>
        </p:nvGraphicFramePr>
        <p:xfrm>
          <a:off x="7703438" y="4856639"/>
          <a:ext cx="4216401" cy="590550"/>
        </p:xfrm>
        <a:graphic>
          <a:graphicData uri="http://schemas.openxmlformats.org/drawingml/2006/table">
            <a:tbl>
              <a:tblPr/>
              <a:tblGrid>
                <a:gridCol w="572524"/>
                <a:gridCol w="572524"/>
                <a:gridCol w="751438"/>
                <a:gridCol w="1037700"/>
                <a:gridCol w="1282215"/>
              </a:tblGrid>
              <a:tr h="190500">
                <a:tc gridSpan="4">
                  <a:txBody>
                    <a:bodyPr/>
                    <a:lstStyle/>
                    <a:p>
                      <a:pPr algn="l" fontAlgn="b"/>
                      <a:r>
                        <a:rPr lang="en-GB" sz="1100" b="1" i="0" u="none" strike="noStrike" dirty="0">
                          <a:solidFill>
                            <a:srgbClr val="000000"/>
                          </a:solidFill>
                          <a:effectLst/>
                          <a:latin typeface="Calibri"/>
                        </a:rPr>
                        <a:t>Automation Test Coverage - % of Manual Tests</a:t>
                      </a:r>
                    </a:p>
                  </a:txBody>
                  <a:tcPr marL="7620" marR="7620" marT="7620"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100" b="0" i="0" u="none" strike="noStrike">
                        <a:solidFill>
                          <a:srgbClr val="000000"/>
                        </a:solidFill>
                        <a:effectLst/>
                        <a:latin typeface="Calibri"/>
                      </a:endParaRPr>
                    </a:p>
                  </a:txBody>
                  <a:tcPr marL="7620" marR="7620" marT="7620" marB="0" anchor="b">
                    <a:lnL>
                      <a:noFill/>
                    </a:lnL>
                    <a:lnR>
                      <a:noFill/>
                    </a:lnR>
                    <a:lnT>
                      <a:noFill/>
                    </a:lnT>
                    <a:lnB>
                      <a:noFill/>
                    </a:lnB>
                  </a:tcPr>
                </a:tc>
              </a:tr>
              <a:tr h="20955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TC Numbers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100" b="1" i="0" u="none" strike="noStrike">
                          <a:solidFill>
                            <a:srgbClr val="000000"/>
                          </a:solidFill>
                          <a:effectLst/>
                          <a:latin typeface="Calibri"/>
                        </a:rPr>
                        <a:t>Automated TCs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GB" sz="1100" b="1" i="0" u="none" strike="noStrike" dirty="0">
                          <a:solidFill>
                            <a:srgbClr val="000000"/>
                          </a:solidFill>
                          <a:effectLst/>
                          <a:latin typeface="Calibri"/>
                        </a:rPr>
                        <a:t>% Coverage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l" fontAlgn="b"/>
                      <a:endParaRPr lang="en-GB" sz="1100" b="1" i="0" u="none" strike="noStrike">
                        <a:solidFill>
                          <a:srgbClr val="000000"/>
                        </a:solidFill>
                        <a:effectLst/>
                        <a:latin typeface="Calibri"/>
                      </a:endParaRPr>
                    </a:p>
                  </a:txBody>
                  <a:tcPr marL="7620" marR="7620" marT="7620" marB="0" anchor="b">
                    <a:lnL>
                      <a:noFill/>
                    </a:lnL>
                    <a:lnR>
                      <a:noFill/>
                    </a:lnR>
                    <a:lnT>
                      <a:noFill/>
                    </a:lnT>
                    <a:lnB>
                      <a:noFill/>
                    </a:lnB>
                  </a:tcPr>
                </a:tc>
                <a:tc>
                  <a:txBody>
                    <a:bodyPr/>
                    <a:lstStyle/>
                    <a:p>
                      <a:pPr algn="l" fontAlgn="b"/>
                      <a:r>
                        <a:rPr lang="en-GB" sz="1100" b="1" i="0" u="none" strike="noStrike">
                          <a:solidFill>
                            <a:srgbClr val="000000"/>
                          </a:solidFill>
                          <a:effectLst/>
                          <a:latin typeface="Calibri"/>
                        </a:rPr>
                        <a:t>Total</a:t>
                      </a:r>
                    </a:p>
                  </a:txBody>
                  <a:tcPr marL="7620" marR="7620" marT="7620" marB="0" anchor="b">
                    <a:lnL>
                      <a:noFill/>
                    </a:lnL>
                    <a:lnR>
                      <a:noFill/>
                    </a:lnR>
                    <a:lnT>
                      <a:noFill/>
                    </a:lnT>
                    <a:lnB>
                      <a:noFill/>
                    </a:lnB>
                  </a:tcPr>
                </a:tc>
                <a:tc>
                  <a:txBody>
                    <a:bodyPr/>
                    <a:lstStyle/>
                    <a:p>
                      <a:pPr algn="ctr" fontAlgn="b"/>
                      <a:r>
                        <a:rPr lang="en-GB" sz="1100" b="0" i="0" u="none" strike="noStrike" dirty="0" smtClean="0">
                          <a:solidFill>
                            <a:srgbClr val="000000"/>
                          </a:solidFill>
                          <a:effectLst/>
                          <a:latin typeface="Calibri"/>
                        </a:rPr>
                        <a:t>364</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355</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GB" sz="1100" b="0" i="0" u="none" strike="noStrike" dirty="0" smtClean="0">
                          <a:solidFill>
                            <a:srgbClr val="000000"/>
                          </a:solidFill>
                          <a:effectLst/>
                          <a:latin typeface="Calibri"/>
                        </a:rPr>
                        <a:t>97.5%</a:t>
                      </a:r>
                      <a:endParaRPr lang="en-GB" sz="1100" b="0" i="0" u="none" strike="noStrike" dirty="0">
                        <a:solidFill>
                          <a:srgbClr val="000000"/>
                        </a:solidFill>
                        <a:effectLst/>
                        <a:latin typeface="Calibri"/>
                      </a:endParaRPr>
                    </a:p>
                  </a:txBody>
                  <a:tcPr marL="7620" marR="7620" marT="762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3705222692"/>
              </p:ext>
            </p:extLst>
          </p:nvPr>
        </p:nvGraphicFramePr>
        <p:xfrm>
          <a:off x="738732" y="1297575"/>
          <a:ext cx="11122342" cy="36140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055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EIM / SNA QA and Defect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138336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sz="3600" dirty="0" smtClean="0"/>
              <a:t>1 – EIM/SNA QA – Automation Metrics</a:t>
            </a:r>
            <a:endParaRPr lang="en-GB" sz="3600" dirty="0"/>
          </a:p>
        </p:txBody>
      </p:sp>
      <p:sp>
        <p:nvSpPr>
          <p:cNvPr id="7" name="Text Placeholder 6"/>
          <p:cNvSpPr>
            <a:spLocks noGrp="1"/>
          </p:cNvSpPr>
          <p:nvPr>
            <p:ph type="body" idx="10"/>
          </p:nvPr>
        </p:nvSpPr>
        <p:spPr>
          <a:xfrm>
            <a:off x="1244261" y="3617743"/>
            <a:ext cx="10735217" cy="313932"/>
          </a:xfrm>
        </p:spPr>
        <p:txBody>
          <a:bodyPr/>
          <a:lstStyle/>
          <a:p>
            <a:pPr marL="0" indent="0">
              <a:buNone/>
            </a:pPr>
            <a:r>
              <a:rPr lang="en-GB" dirty="0" smtClean="0"/>
              <a:t> </a:t>
            </a:r>
            <a:endParaRPr lang="en-GB" dirty="0"/>
          </a:p>
        </p:txBody>
      </p:sp>
    </p:spTree>
    <p:extLst>
      <p:ext uri="{BB962C8B-B14F-4D97-AF65-F5344CB8AC3E}">
        <p14:creationId xmlns:p14="http://schemas.microsoft.com/office/powerpoint/2010/main" val="2819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1244266" y="953332"/>
            <a:ext cx="10759892" cy="261610"/>
          </a:xfrm>
        </p:spPr>
        <p:txBody>
          <a:bodyPr/>
          <a:lstStyle/>
          <a:p>
            <a:r>
              <a:rPr lang="en-GB" dirty="0" smtClean="0"/>
              <a:t>FS Engineering QA metrics reported for test automation execution</a:t>
            </a:r>
            <a:endParaRPr lang="en-GB" dirty="0"/>
          </a:p>
        </p:txBody>
      </p:sp>
      <p:sp>
        <p:nvSpPr>
          <p:cNvPr id="4" name="Title 3"/>
          <p:cNvSpPr>
            <a:spLocks noGrp="1"/>
          </p:cNvSpPr>
          <p:nvPr>
            <p:ph type="title"/>
          </p:nvPr>
        </p:nvSpPr>
        <p:spPr>
          <a:xfrm>
            <a:off x="1237119" y="432268"/>
            <a:ext cx="10767037" cy="470898"/>
          </a:xfrm>
        </p:spPr>
        <p:txBody>
          <a:bodyPr/>
          <a:lstStyle/>
          <a:p>
            <a:r>
              <a:rPr lang="en-GB" dirty="0" smtClean="0"/>
              <a:t>FS Engineering QA Test Metrics – January 2021 </a:t>
            </a:r>
            <a:endParaRPr lang="en-GB" dirty="0"/>
          </a:p>
        </p:txBody>
      </p:sp>
      <p:sp>
        <p:nvSpPr>
          <p:cNvPr id="10" name="Content Placeholder 1"/>
          <p:cNvSpPr txBox="1">
            <a:spLocks/>
          </p:cNvSpPr>
          <p:nvPr/>
        </p:nvSpPr>
        <p:spPr bwMode="gray">
          <a:xfrm>
            <a:off x="108641" y="1249783"/>
            <a:ext cx="11896253" cy="2282690"/>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marL="0" indent="0">
              <a:buClr>
                <a:srgbClr val="FC4C02"/>
              </a:buClr>
              <a:buFont typeface="Arial" panose="020B0604020202020204" pitchFamily="34" charset="0"/>
              <a:buNone/>
            </a:pPr>
            <a:r>
              <a:rPr lang="en-GB" sz="1400" dirty="0" smtClean="0">
                <a:solidFill>
                  <a:srgbClr val="3D4146"/>
                </a:solidFill>
              </a:rPr>
              <a:t>QA activity in each Scrum team creates and executes test cases in each Sprint for every new feature developed for a release, which are combined with existing regression and executed through regular test automation runs (weekly, bi-weekly, etc.). </a:t>
            </a:r>
          </a:p>
          <a:p>
            <a:pPr marL="0" indent="0">
              <a:spcAft>
                <a:spcPts val="600"/>
              </a:spcAft>
              <a:buClr>
                <a:srgbClr val="FC4C02"/>
              </a:buClr>
              <a:buFont typeface="Arial" panose="020B0604020202020204" pitchFamily="34" charset="0"/>
              <a:buNone/>
            </a:pPr>
            <a:r>
              <a:rPr lang="en-GB" sz="1400" dirty="0" smtClean="0">
                <a:solidFill>
                  <a:srgbClr val="3D4146"/>
                </a:solidFill>
              </a:rPr>
              <a:t>The following slides are current reports on test execution across;</a:t>
            </a:r>
          </a:p>
          <a:p>
            <a:pPr>
              <a:spcAft>
                <a:spcPts val="600"/>
              </a:spcAft>
              <a:buClr>
                <a:srgbClr val="FC4C02"/>
              </a:buClr>
              <a:buFont typeface="Wingdings" panose="05000000000000000000" pitchFamily="2" charset="2"/>
              <a:buChar char="§"/>
            </a:pPr>
            <a:r>
              <a:rPr lang="en-GB" sz="1200" b="1" dirty="0" smtClean="0">
                <a:solidFill>
                  <a:srgbClr val="3D4146"/>
                </a:solidFill>
              </a:rPr>
              <a:t>SMBD/RTDE </a:t>
            </a:r>
          </a:p>
          <a:p>
            <a:pPr lvl="1">
              <a:spcAft>
                <a:spcPts val="600"/>
              </a:spcAft>
              <a:buClr>
                <a:srgbClr val="FC4C02"/>
              </a:buClr>
              <a:buFont typeface="Wingdings" panose="05000000000000000000" pitchFamily="2" charset="2"/>
              <a:buChar char="§"/>
            </a:pPr>
            <a:r>
              <a:rPr lang="en-GB" sz="900" dirty="0" smtClean="0">
                <a:solidFill>
                  <a:srgbClr val="3D4146"/>
                </a:solidFill>
              </a:rPr>
              <a:t>SMBD and RTDE test coverage of functionality is effectively 100% and tests are run on a weekly basis (Sprints run on a 2-week cycle – hence reports reflect these intervals).</a:t>
            </a:r>
          </a:p>
          <a:p>
            <a:pPr>
              <a:spcAft>
                <a:spcPts val="600"/>
              </a:spcAft>
              <a:buClr>
                <a:srgbClr val="FC4C02"/>
              </a:buClr>
              <a:buFont typeface="Wingdings" panose="05000000000000000000" pitchFamily="2" charset="2"/>
              <a:buChar char="§"/>
            </a:pPr>
            <a:r>
              <a:rPr lang="en-GB" sz="1200" b="1" dirty="0" smtClean="0">
                <a:solidFill>
                  <a:srgbClr val="3D4146"/>
                </a:solidFill>
              </a:rPr>
              <a:t>EIM Base Platform / Application Builder .</a:t>
            </a:r>
          </a:p>
          <a:p>
            <a:pPr lvl="1">
              <a:spcAft>
                <a:spcPts val="600"/>
              </a:spcAft>
              <a:buClr>
                <a:srgbClr val="FC4C02"/>
              </a:buClr>
              <a:buFont typeface="Wingdings" panose="05000000000000000000" pitchFamily="2" charset="2"/>
              <a:buChar char="§"/>
            </a:pPr>
            <a:r>
              <a:rPr lang="en-GB" sz="900" dirty="0" smtClean="0">
                <a:solidFill>
                  <a:srgbClr val="3D4146"/>
                </a:solidFill>
              </a:rPr>
              <a:t>V8.3.x EIM BP/AB automated test cases are run at least weekly. The metrics on the following slides primarily present the key test execution cycles during ongoing V8.3.x Sprint activity.</a:t>
            </a:r>
          </a:p>
          <a:p>
            <a:pPr>
              <a:spcBef>
                <a:spcPts val="600"/>
              </a:spcBef>
              <a:spcAft>
                <a:spcPts val="600"/>
              </a:spcAft>
              <a:buClr>
                <a:srgbClr val="FC4C02"/>
              </a:buClr>
              <a:buFont typeface="Wingdings" panose="05000000000000000000" pitchFamily="2" charset="2"/>
              <a:buChar char="§"/>
            </a:pPr>
            <a:endParaRPr lang="en-GB" sz="100" b="1" dirty="0" smtClean="0">
              <a:solidFill>
                <a:srgbClr val="3D4146"/>
              </a:solidFill>
            </a:endParaRPr>
          </a:p>
          <a:p>
            <a:pPr>
              <a:spcBef>
                <a:spcPts val="600"/>
              </a:spcBef>
              <a:spcAft>
                <a:spcPts val="600"/>
              </a:spcAft>
              <a:buClr>
                <a:srgbClr val="FC4C02"/>
              </a:buClr>
              <a:buFont typeface="Wingdings" panose="05000000000000000000" pitchFamily="2" charset="2"/>
              <a:buChar char="§"/>
            </a:pPr>
            <a:r>
              <a:rPr lang="en-GB" sz="1200" b="1" dirty="0" smtClean="0">
                <a:solidFill>
                  <a:srgbClr val="3D4146"/>
                </a:solidFill>
              </a:rPr>
              <a:t>WLM</a:t>
            </a:r>
            <a:endParaRPr lang="en-GB" sz="1200" b="1" dirty="0">
              <a:solidFill>
                <a:srgbClr val="3D4146"/>
              </a:solidFill>
            </a:endParaRPr>
          </a:p>
          <a:p>
            <a:pPr marL="349250" lvl="2">
              <a:lnSpc>
                <a:spcPct val="95000"/>
              </a:lnSpc>
              <a:spcAft>
                <a:spcPts val="600"/>
              </a:spcAft>
              <a:buClr>
                <a:srgbClr val="FC4C02"/>
              </a:buClr>
              <a:buFont typeface="Wingdings" panose="05000000000000000000" pitchFamily="2" charset="2"/>
              <a:buChar char="§"/>
            </a:pPr>
            <a:r>
              <a:rPr lang="en-GB" sz="900" dirty="0" smtClean="0">
                <a:solidFill>
                  <a:srgbClr val="3D4146"/>
                </a:solidFill>
              </a:rPr>
              <a:t>WLM Platform and APPS Scrum teams automate tests for all new functional changes in WLM Platform and APPS 8.3.x. These tests are run in sequence throughout the Sprint cycles as the functionality is delivered to QA team members.</a:t>
            </a:r>
            <a:endParaRPr lang="en-GB" sz="900" dirty="0">
              <a:solidFill>
                <a:srgbClr val="3D4146"/>
              </a:solidFill>
            </a:endParaRPr>
          </a:p>
          <a:p>
            <a:pPr>
              <a:spcAft>
                <a:spcPts val="600"/>
              </a:spcAft>
              <a:buClr>
                <a:srgbClr val="FC4C02"/>
              </a:buClr>
              <a:buFont typeface="Wingdings" panose="05000000000000000000" pitchFamily="2" charset="2"/>
              <a:buChar char="§"/>
            </a:pPr>
            <a:r>
              <a:rPr lang="en-GB" sz="1200" b="1" dirty="0">
                <a:solidFill>
                  <a:srgbClr val="3D4146"/>
                </a:solidFill>
              </a:rPr>
              <a:t>EIM </a:t>
            </a:r>
            <a:r>
              <a:rPr lang="en-GB" sz="1200" b="1" dirty="0" smtClean="0">
                <a:solidFill>
                  <a:srgbClr val="3D4146"/>
                </a:solidFill>
              </a:rPr>
              <a:t>APPS (non-WLM)</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APPS 8.3.x automated </a:t>
            </a:r>
            <a:r>
              <a:rPr lang="en-GB" sz="900" dirty="0">
                <a:solidFill>
                  <a:srgbClr val="3D4146"/>
                </a:solidFill>
              </a:rPr>
              <a:t>test cases are run at least weekly. The metrics on this slide present the key test execution cycles during </a:t>
            </a:r>
            <a:r>
              <a:rPr lang="en-GB" sz="900" dirty="0" smtClean="0">
                <a:solidFill>
                  <a:srgbClr val="3D4146"/>
                </a:solidFill>
              </a:rPr>
              <a:t>the ongoing APPS 8.3.x </a:t>
            </a:r>
            <a:r>
              <a:rPr lang="en-GB" sz="900" dirty="0">
                <a:solidFill>
                  <a:srgbClr val="3D4146"/>
                </a:solidFill>
              </a:rPr>
              <a:t>Sprint activity</a:t>
            </a:r>
            <a:r>
              <a:rPr lang="en-GB" sz="900" dirty="0" smtClean="0">
                <a:solidFill>
                  <a:srgbClr val="3D4146"/>
                </a:solidFill>
              </a:rPr>
              <a:t>.</a:t>
            </a:r>
          </a:p>
          <a:p>
            <a:pPr>
              <a:spcAft>
                <a:spcPts val="600"/>
              </a:spcAft>
              <a:buClr>
                <a:srgbClr val="FC4C02"/>
              </a:buClr>
              <a:buFont typeface="Wingdings" panose="05000000000000000000" pitchFamily="2" charset="2"/>
              <a:buChar char="§"/>
            </a:pPr>
            <a:r>
              <a:rPr lang="en-GB" sz="1200" b="1" dirty="0" smtClean="0">
                <a:solidFill>
                  <a:srgbClr val="3D4146"/>
                </a:solidFill>
              </a:rPr>
              <a:t>SMUI (DUX)</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SMUI (DUX) 8.3.x </a:t>
            </a:r>
            <a:r>
              <a:rPr lang="en-GB" sz="900" dirty="0">
                <a:solidFill>
                  <a:srgbClr val="3D4146"/>
                </a:solidFill>
              </a:rPr>
              <a:t>automated test cases are run </a:t>
            </a:r>
            <a:r>
              <a:rPr lang="en-GB" sz="900" dirty="0" smtClean="0">
                <a:solidFill>
                  <a:srgbClr val="3D4146"/>
                </a:solidFill>
              </a:rPr>
              <a:t>multiple times  during each Sprint. </a:t>
            </a:r>
            <a:r>
              <a:rPr lang="en-GB" sz="900" dirty="0">
                <a:solidFill>
                  <a:srgbClr val="3D4146"/>
                </a:solidFill>
              </a:rPr>
              <a:t>The metrics on this slide present the key test execution cycles during the </a:t>
            </a:r>
            <a:r>
              <a:rPr lang="en-GB" sz="900" dirty="0" smtClean="0">
                <a:solidFill>
                  <a:srgbClr val="3D4146"/>
                </a:solidFill>
              </a:rPr>
              <a:t>ongoing 8.3.x </a:t>
            </a:r>
            <a:r>
              <a:rPr lang="en-GB" sz="900" dirty="0">
                <a:solidFill>
                  <a:srgbClr val="3D4146"/>
                </a:solidFill>
              </a:rPr>
              <a:t>Sprint activity.</a:t>
            </a:r>
          </a:p>
          <a:p>
            <a:pPr>
              <a:spcAft>
                <a:spcPts val="600"/>
              </a:spcAft>
              <a:buClr>
                <a:srgbClr val="FC4C02"/>
              </a:buClr>
              <a:buFont typeface="Wingdings" panose="05000000000000000000" pitchFamily="2" charset="2"/>
              <a:buChar char="§"/>
            </a:pPr>
            <a:r>
              <a:rPr lang="en-GB" sz="1200" b="1" dirty="0" smtClean="0">
                <a:solidFill>
                  <a:srgbClr val="3D4146"/>
                </a:solidFill>
              </a:rPr>
              <a:t>Advanced Analytics Platform.</a:t>
            </a:r>
            <a:endParaRPr lang="en-GB" sz="1200" b="1" dirty="0">
              <a:solidFill>
                <a:srgbClr val="3D4146"/>
              </a:solidFill>
            </a:endParaRPr>
          </a:p>
          <a:p>
            <a:pPr lvl="1">
              <a:spcAft>
                <a:spcPts val="600"/>
              </a:spcAft>
              <a:buClr>
                <a:srgbClr val="FC4C02"/>
              </a:buClr>
              <a:buFont typeface="Wingdings" panose="05000000000000000000" pitchFamily="2" charset="2"/>
              <a:buChar char="§"/>
            </a:pPr>
            <a:r>
              <a:rPr lang="en-GB" sz="900" dirty="0" smtClean="0">
                <a:solidFill>
                  <a:srgbClr val="3D4146"/>
                </a:solidFill>
              </a:rPr>
              <a:t>AAP automated </a:t>
            </a:r>
            <a:r>
              <a:rPr lang="en-GB" sz="900" dirty="0">
                <a:solidFill>
                  <a:srgbClr val="3D4146"/>
                </a:solidFill>
              </a:rPr>
              <a:t>test cases are run </a:t>
            </a:r>
            <a:r>
              <a:rPr lang="en-GB" sz="900" dirty="0" smtClean="0">
                <a:solidFill>
                  <a:srgbClr val="3D4146"/>
                </a:solidFill>
              </a:rPr>
              <a:t>on demand at present. </a:t>
            </a:r>
            <a:r>
              <a:rPr lang="en-GB" sz="900" dirty="0">
                <a:solidFill>
                  <a:srgbClr val="3D4146"/>
                </a:solidFill>
              </a:rPr>
              <a:t>The metrics on this slide present the key test execution cycles during </a:t>
            </a:r>
            <a:r>
              <a:rPr lang="en-GB" sz="900" dirty="0" smtClean="0">
                <a:solidFill>
                  <a:srgbClr val="3D4146"/>
                </a:solidFill>
              </a:rPr>
              <a:t>the ongoing V8.3.x Sprint </a:t>
            </a:r>
            <a:r>
              <a:rPr lang="en-GB" sz="900" dirty="0">
                <a:solidFill>
                  <a:srgbClr val="3D4146"/>
                </a:solidFill>
              </a:rPr>
              <a:t>activity.</a:t>
            </a:r>
          </a:p>
          <a:p>
            <a:pPr>
              <a:spcAft>
                <a:spcPts val="600"/>
              </a:spcAft>
              <a:buClr>
                <a:srgbClr val="FC4C02"/>
              </a:buClr>
              <a:buFont typeface="Wingdings" panose="05000000000000000000" pitchFamily="2" charset="2"/>
              <a:buChar char="§"/>
            </a:pPr>
            <a:endParaRPr lang="en-GB" sz="500" dirty="0" smtClean="0">
              <a:solidFill>
                <a:srgbClr val="3D4146"/>
              </a:solidFill>
            </a:endParaRPr>
          </a:p>
        </p:txBody>
      </p:sp>
    </p:spTree>
    <p:extLst>
      <p:ext uri="{BB962C8B-B14F-4D97-AF65-F5344CB8AC3E}">
        <p14:creationId xmlns:p14="http://schemas.microsoft.com/office/powerpoint/2010/main" val="382063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SMBD + RTDE Automation Metrics</a:t>
            </a:r>
            <a:endParaRPr lang="en-GB" dirty="0"/>
          </a:p>
        </p:txBody>
      </p:sp>
      <p:sp>
        <p:nvSpPr>
          <p:cNvPr id="5" name="Content Placeholder 1"/>
          <p:cNvSpPr txBox="1">
            <a:spLocks/>
          </p:cNvSpPr>
          <p:nvPr/>
        </p:nvSpPr>
        <p:spPr bwMode="gray">
          <a:xfrm>
            <a:off x="8143733" y="1550758"/>
            <a:ext cx="3933968" cy="3948402"/>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200" dirty="0" smtClean="0">
                <a:solidFill>
                  <a:srgbClr val="3D4146"/>
                </a:solidFill>
              </a:rPr>
              <a:t>Total </a:t>
            </a:r>
            <a:r>
              <a:rPr lang="en-GB" sz="1200" dirty="0">
                <a:solidFill>
                  <a:srgbClr val="3D4146"/>
                </a:solidFill>
              </a:rPr>
              <a:t>number of automated tests executed in </a:t>
            </a:r>
            <a:r>
              <a:rPr lang="en-GB" sz="1200" dirty="0" smtClean="0">
                <a:solidFill>
                  <a:srgbClr val="3D4146"/>
                </a:solidFill>
              </a:rPr>
              <a:t>January: 931. </a:t>
            </a:r>
            <a:r>
              <a:rPr lang="en-GB" sz="1200" dirty="0">
                <a:solidFill>
                  <a:srgbClr val="3D4146"/>
                </a:solidFill>
              </a:rPr>
              <a:t>The current pass rate is </a:t>
            </a:r>
            <a:r>
              <a:rPr lang="en-GB" sz="1200" dirty="0" smtClean="0">
                <a:solidFill>
                  <a:srgbClr val="3D4146"/>
                </a:solidFill>
              </a:rPr>
              <a:t>99.7%</a:t>
            </a:r>
          </a:p>
          <a:p>
            <a:pPr>
              <a:buClr>
                <a:srgbClr val="FC4C02"/>
              </a:buClr>
              <a:buFont typeface="Wingdings" panose="05000000000000000000" pitchFamily="2" charset="2"/>
              <a:buChar char="§"/>
            </a:pPr>
            <a:r>
              <a:rPr lang="en-GB" sz="1200" dirty="0">
                <a:solidFill>
                  <a:srgbClr val="3D4146"/>
                </a:solidFill>
              </a:rPr>
              <a:t>A regression issue (FCENG-15892: SMBD: DSG expects to have '</a:t>
            </a:r>
            <a:r>
              <a:rPr lang="en-GB" sz="1200" dirty="0" err="1">
                <a:solidFill>
                  <a:srgbClr val="3D4146"/>
                </a:solidFill>
              </a:rPr>
              <a:t>dataSource</a:t>
            </a:r>
            <a:r>
              <a:rPr lang="en-GB" sz="1200" dirty="0">
                <a:solidFill>
                  <a:srgbClr val="3D4146"/>
                </a:solidFill>
              </a:rPr>
              <a:t>' column available.) was found during automation which caused 5 test failures.</a:t>
            </a:r>
            <a:endParaRPr lang="en-GB" sz="1400" dirty="0" smtClean="0">
              <a:solidFill>
                <a:srgbClr val="3D4146"/>
              </a:solidFill>
            </a:endParaRPr>
          </a:p>
          <a:p>
            <a:pPr>
              <a:buClr>
                <a:srgbClr val="FC4C02"/>
              </a:buClr>
              <a:buFont typeface="Wingdings" panose="05000000000000000000" pitchFamily="2" charset="2"/>
              <a:buChar char="§"/>
            </a:pPr>
            <a:endParaRPr lang="en-GB" sz="1200" dirty="0" smtClean="0">
              <a:solidFill>
                <a:srgbClr val="3D4146"/>
              </a:solidFill>
            </a:endParaRPr>
          </a:p>
          <a:p>
            <a:pPr>
              <a:buClr>
                <a:srgbClr val="FC4C02"/>
              </a:buClr>
              <a:buFont typeface="Wingdings" panose="05000000000000000000" pitchFamily="2" charset="2"/>
              <a:buChar char="§"/>
            </a:pPr>
            <a:endParaRPr lang="en-GB" sz="1200" dirty="0" smtClean="0">
              <a:solidFill>
                <a:srgbClr val="3D4146"/>
              </a:solidFill>
            </a:endParaRPr>
          </a:p>
          <a:p>
            <a:pPr marL="0" indent="0">
              <a:buClr>
                <a:srgbClr val="FC4C02"/>
              </a:buClr>
              <a:buNone/>
            </a:pPr>
            <a:r>
              <a:rPr lang="en-GB" sz="1200" dirty="0" smtClean="0">
                <a:solidFill>
                  <a:srgbClr val="3D4146"/>
                </a:solidFill>
              </a:rPr>
              <a:t/>
            </a:r>
            <a:br>
              <a:rPr lang="en-GB" sz="1200" dirty="0" smtClean="0">
                <a:solidFill>
                  <a:srgbClr val="3D4146"/>
                </a:solidFill>
              </a:rPr>
            </a:br>
            <a:endParaRPr lang="en-GB" sz="1200" dirty="0">
              <a:solidFill>
                <a:srgbClr val="3D4146"/>
              </a:solidFill>
            </a:endParaRPr>
          </a:p>
          <a:p>
            <a:pPr>
              <a:buClr>
                <a:srgbClr val="FC4C02"/>
              </a:buClr>
              <a:buFont typeface="Wingdings" panose="05000000000000000000" pitchFamily="2" charset="2"/>
              <a:buChar char="§"/>
            </a:pPr>
            <a:r>
              <a:rPr lang="en-GB" sz="1200" dirty="0" smtClean="0">
                <a:solidFill>
                  <a:srgbClr val="3D4146"/>
                </a:solidFill>
              </a:rPr>
              <a:t>Total </a:t>
            </a:r>
            <a:r>
              <a:rPr lang="en-GB" sz="1200" dirty="0">
                <a:solidFill>
                  <a:srgbClr val="3D4146"/>
                </a:solidFill>
              </a:rPr>
              <a:t>number of automated tests executed in </a:t>
            </a:r>
            <a:r>
              <a:rPr lang="en-GB" sz="1200" dirty="0" smtClean="0">
                <a:solidFill>
                  <a:srgbClr val="3D4146"/>
                </a:solidFill>
              </a:rPr>
              <a:t>January: 626. </a:t>
            </a:r>
            <a:r>
              <a:rPr lang="en-GB" sz="1200" dirty="0">
                <a:solidFill>
                  <a:srgbClr val="3D4146"/>
                </a:solidFill>
              </a:rPr>
              <a:t>The current pass rate is </a:t>
            </a:r>
            <a:r>
              <a:rPr lang="en-GB" sz="1200" dirty="0" smtClean="0">
                <a:solidFill>
                  <a:srgbClr val="3D4146"/>
                </a:solidFill>
              </a:rPr>
              <a:t>100%</a:t>
            </a:r>
            <a:endParaRPr lang="en-GB" sz="1200" dirty="0">
              <a:solidFill>
                <a:srgbClr val="3D4146"/>
              </a:solidFill>
            </a:endParaRPr>
          </a:p>
          <a:p>
            <a:pPr marL="0" indent="0">
              <a:buClr>
                <a:srgbClr val="FC4C02"/>
              </a:buClr>
              <a:buNone/>
            </a:pPr>
            <a:endParaRPr lang="en-GB" sz="1200" dirty="0" smtClean="0">
              <a:solidFill>
                <a:srgbClr val="3D4146"/>
              </a:solidFill>
            </a:endParaRPr>
          </a:p>
          <a:p>
            <a:pPr>
              <a:buClr>
                <a:srgbClr val="FC4C02"/>
              </a:buClr>
              <a:buFont typeface="Wingdings" panose="05000000000000000000" pitchFamily="2" charset="2"/>
              <a:buChar char="§"/>
            </a:pPr>
            <a:endParaRPr lang="en-GB" sz="500" dirty="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Status of current SMBD and RTDE automation – January 2021</a:t>
            </a:r>
            <a:endParaRPr lang="en-GB" dirty="0"/>
          </a:p>
        </p:txBody>
      </p:sp>
      <p:sp>
        <p:nvSpPr>
          <p:cNvPr id="10" name="Rectangle 2"/>
          <p:cNvSpPr>
            <a:spLocks noChangeArrowheads="1"/>
          </p:cNvSpPr>
          <p:nvPr/>
        </p:nvSpPr>
        <p:spPr bwMode="auto">
          <a:xfrm>
            <a:off x="233194" y="1296475"/>
            <a:ext cx="12698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r>
              <a:rPr lang="en-US" altLang="en-US" sz="1100" b="1" dirty="0" smtClean="0">
                <a:solidFill>
                  <a:srgbClr val="1F497D"/>
                </a:solidFill>
                <a:ea typeface="Calibri" pitchFamily="34" charset="0"/>
                <a:cs typeface="Times New Roman" pitchFamily="18" charset="0"/>
              </a:rPr>
              <a:t>SMBD Results &gt;</a:t>
            </a:r>
            <a:endParaRPr lang="en-GB" altLang="en-US" b="1" dirty="0" smtClean="0">
              <a:solidFill>
                <a:prstClr val="black"/>
              </a:solidFill>
            </a:endParaRPr>
          </a:p>
        </p:txBody>
      </p:sp>
      <p:sp>
        <p:nvSpPr>
          <p:cNvPr id="13" name="Rectangle 2"/>
          <p:cNvSpPr>
            <a:spLocks noChangeArrowheads="1"/>
          </p:cNvSpPr>
          <p:nvPr/>
        </p:nvSpPr>
        <p:spPr bwMode="auto">
          <a:xfrm>
            <a:off x="233194" y="3802061"/>
            <a:ext cx="12394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pPr eaLnBrk="0" hangingPunct="0"/>
            <a:r>
              <a:rPr lang="en-US" altLang="en-US" sz="1100" b="1" dirty="0" smtClean="0">
                <a:solidFill>
                  <a:srgbClr val="1F497D"/>
                </a:solidFill>
                <a:ea typeface="Calibri" pitchFamily="34" charset="0"/>
                <a:cs typeface="Times New Roman" pitchFamily="18" charset="0"/>
              </a:rPr>
              <a:t>RTDE Results &gt;</a:t>
            </a:r>
            <a:endParaRPr lang="en-GB" altLang="en-US" b="1" dirty="0" smtClean="0">
              <a:solidFill>
                <a:prstClr val="black"/>
              </a:solidFill>
            </a:endParaRPr>
          </a:p>
        </p:txBody>
      </p:sp>
      <p:graphicFrame>
        <p:nvGraphicFramePr>
          <p:cNvPr id="11" name="Chart 10"/>
          <p:cNvGraphicFramePr>
            <a:graphicFrameLocks/>
          </p:cNvGraphicFramePr>
          <p:nvPr>
            <p:extLst>
              <p:ext uri="{D42A27DB-BD31-4B8C-83A1-F6EECF244321}">
                <p14:modId xmlns:p14="http://schemas.microsoft.com/office/powerpoint/2010/main" val="1099023622"/>
              </p:ext>
            </p:extLst>
          </p:nvPr>
        </p:nvGraphicFramePr>
        <p:xfrm>
          <a:off x="-444226" y="1397247"/>
          <a:ext cx="8978400" cy="24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3076528142"/>
              </p:ext>
            </p:extLst>
          </p:nvPr>
        </p:nvGraphicFramePr>
        <p:xfrm>
          <a:off x="-500343" y="4057366"/>
          <a:ext cx="8978400" cy="243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5667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EIM Base Platform Automation Metrics</a:t>
            </a:r>
          </a:p>
        </p:txBody>
      </p:sp>
      <p:sp>
        <p:nvSpPr>
          <p:cNvPr id="5" name="Content Placeholder 1"/>
          <p:cNvSpPr txBox="1">
            <a:spLocks/>
          </p:cNvSpPr>
          <p:nvPr/>
        </p:nvSpPr>
        <p:spPr bwMode="gray">
          <a:xfrm>
            <a:off x="1150969" y="5199629"/>
            <a:ext cx="10111978" cy="700009"/>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400" dirty="0" smtClean="0">
                <a:solidFill>
                  <a:srgbClr val="3D4146"/>
                </a:solidFill>
              </a:rPr>
              <a:t>The failures </a:t>
            </a:r>
            <a:r>
              <a:rPr lang="en-GB" sz="1400" dirty="0">
                <a:solidFill>
                  <a:srgbClr val="3D4146"/>
                </a:solidFill>
              </a:rPr>
              <a:t>are </a:t>
            </a:r>
            <a:r>
              <a:rPr lang="en-GB" sz="1400" dirty="0" smtClean="0">
                <a:solidFill>
                  <a:srgbClr val="3D4146"/>
                </a:solidFill>
              </a:rPr>
              <a:t>existing open defects </a:t>
            </a:r>
            <a:r>
              <a:rPr lang="en-GB" sz="1400" dirty="0">
                <a:solidFill>
                  <a:srgbClr val="3D4146"/>
                </a:solidFill>
              </a:rPr>
              <a:t>on FTS and </a:t>
            </a:r>
            <a:r>
              <a:rPr lang="en-GB" sz="1400" dirty="0" smtClean="0">
                <a:solidFill>
                  <a:srgbClr val="3D4146"/>
                </a:solidFill>
              </a:rPr>
              <a:t>Shared </a:t>
            </a:r>
            <a:r>
              <a:rPr lang="en-GB" sz="1400" dirty="0">
                <a:solidFill>
                  <a:srgbClr val="3D4146"/>
                </a:solidFill>
              </a:rPr>
              <a:t>Lists : FCENG-10364, FCENG-12751, </a:t>
            </a:r>
            <a:r>
              <a:rPr lang="en-GB" sz="1400" dirty="0" smtClean="0">
                <a:solidFill>
                  <a:srgbClr val="3D4146"/>
                </a:solidFill>
              </a:rPr>
              <a:t>FCENG-12720.</a:t>
            </a:r>
            <a:br>
              <a:rPr lang="en-GB" sz="1400" dirty="0" smtClean="0">
                <a:solidFill>
                  <a:srgbClr val="3D4146"/>
                </a:solidFill>
              </a:rPr>
            </a:br>
            <a:r>
              <a:rPr lang="en-GB" sz="1400" dirty="0" smtClean="0">
                <a:solidFill>
                  <a:srgbClr val="3D4146"/>
                </a:solidFill>
              </a:rPr>
              <a:t>These defects will be prioritized by Product Owner in future sprints.</a:t>
            </a:r>
          </a:p>
          <a:p>
            <a:pPr>
              <a:buClr>
                <a:srgbClr val="FC4C02"/>
              </a:buClr>
              <a:buFont typeface="Wingdings" panose="05000000000000000000" pitchFamily="2" charset="2"/>
              <a:buChar char="§"/>
            </a:pPr>
            <a:r>
              <a:rPr lang="en-GB" sz="1400" dirty="0">
                <a:solidFill>
                  <a:srgbClr val="3D4146"/>
                </a:solidFill>
              </a:rPr>
              <a:t>Total number of automated tests executed in </a:t>
            </a:r>
            <a:r>
              <a:rPr lang="en-GB" sz="1400" dirty="0" smtClean="0">
                <a:solidFill>
                  <a:srgbClr val="3D4146"/>
                </a:solidFill>
              </a:rPr>
              <a:t>January are 484. </a:t>
            </a:r>
            <a:r>
              <a:rPr lang="en-GB" sz="1400" dirty="0">
                <a:solidFill>
                  <a:srgbClr val="3D4146"/>
                </a:solidFill>
              </a:rPr>
              <a:t>The current pass rate is </a:t>
            </a:r>
            <a:r>
              <a:rPr lang="en-GB" sz="1400" dirty="0" smtClean="0">
                <a:solidFill>
                  <a:srgbClr val="3D4146"/>
                </a:solidFill>
              </a:rPr>
              <a:t>93%.</a:t>
            </a:r>
          </a:p>
          <a:p>
            <a:pPr marL="0" indent="0">
              <a:buClr>
                <a:srgbClr val="FC4C02"/>
              </a:buClr>
              <a:buNone/>
            </a:pPr>
            <a:endParaRPr lang="en-GB" sz="1400" dirty="0" smtClean="0">
              <a:solidFill>
                <a:srgbClr val="3D4146"/>
              </a:solidFill>
            </a:endParaRPr>
          </a:p>
          <a:p>
            <a:pPr>
              <a:buClr>
                <a:srgbClr val="FC4C02"/>
              </a:buClr>
              <a:buFont typeface="Wingdings" panose="05000000000000000000" pitchFamily="2" charset="2"/>
              <a:buChar char="§"/>
            </a:pPr>
            <a:endParaRPr lang="en-GB" sz="1400" dirty="0">
              <a:solidFill>
                <a:srgbClr val="3D4146"/>
              </a:solidFill>
            </a:endParaRPr>
          </a:p>
          <a:p>
            <a:pPr>
              <a:buClr>
                <a:srgbClr val="FC4C02"/>
              </a:buClr>
              <a:buFont typeface="Wingdings" panose="05000000000000000000" pitchFamily="2" charset="2"/>
              <a:buChar char="§"/>
            </a:pPr>
            <a:endParaRPr lang="en-GB" sz="14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a:t>Graph of </a:t>
            </a:r>
            <a:r>
              <a:rPr lang="en-GB" dirty="0" smtClean="0"/>
              <a:t>8.x </a:t>
            </a:r>
            <a:r>
              <a:rPr lang="en-GB" dirty="0"/>
              <a:t>Complete Automated Test Execution </a:t>
            </a:r>
            <a:r>
              <a:rPr lang="en-GB" dirty="0" smtClean="0"/>
              <a:t>Cycles – January 2021</a:t>
            </a:r>
            <a:endParaRPr lang="en-GB" dirty="0"/>
          </a:p>
          <a:p>
            <a:endParaRPr lang="en-GB" dirty="0"/>
          </a:p>
        </p:txBody>
      </p:sp>
      <p:graphicFrame>
        <p:nvGraphicFramePr>
          <p:cNvPr id="9" name="Chart 8"/>
          <p:cNvGraphicFramePr>
            <a:graphicFrameLocks/>
          </p:cNvGraphicFramePr>
          <p:nvPr>
            <p:extLst>
              <p:ext uri="{D42A27DB-BD31-4B8C-83A1-F6EECF244321}">
                <p14:modId xmlns:p14="http://schemas.microsoft.com/office/powerpoint/2010/main" val="4268807435"/>
              </p:ext>
            </p:extLst>
          </p:nvPr>
        </p:nvGraphicFramePr>
        <p:xfrm>
          <a:off x="661987" y="1264443"/>
          <a:ext cx="10701338" cy="37195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988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EIM WLM Automation Metrics</a:t>
            </a:r>
          </a:p>
        </p:txBody>
      </p:sp>
      <p:sp>
        <p:nvSpPr>
          <p:cNvPr id="5" name="Content Placeholder 1"/>
          <p:cNvSpPr txBox="1">
            <a:spLocks/>
          </p:cNvSpPr>
          <p:nvPr/>
        </p:nvSpPr>
        <p:spPr bwMode="gray">
          <a:xfrm>
            <a:off x="0" y="6108194"/>
            <a:ext cx="11962010" cy="461143"/>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endParaRPr lang="en-GB" sz="10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Status of current WLM 8.x automated </a:t>
            </a:r>
            <a:r>
              <a:rPr lang="en-GB" dirty="0"/>
              <a:t>test </a:t>
            </a:r>
            <a:r>
              <a:rPr lang="en-GB" dirty="0" smtClean="0"/>
              <a:t>activity – January 2021</a:t>
            </a:r>
            <a:endParaRPr lang="en-GB" dirty="0"/>
          </a:p>
          <a:p>
            <a:endParaRPr lang="en-GB" dirty="0"/>
          </a:p>
        </p:txBody>
      </p:sp>
      <p:sp>
        <p:nvSpPr>
          <p:cNvPr id="10" name="Rectangle 2"/>
          <p:cNvSpPr>
            <a:spLocks noChangeArrowheads="1"/>
          </p:cNvSpPr>
          <p:nvPr/>
        </p:nvSpPr>
        <p:spPr bwMode="auto">
          <a:xfrm>
            <a:off x="117694" y="1226803"/>
            <a:ext cx="184858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r>
              <a:rPr lang="en-US" altLang="en-US" sz="1100" b="1" dirty="0" smtClean="0">
                <a:solidFill>
                  <a:srgbClr val="1F497D"/>
                </a:solidFill>
                <a:ea typeface="Calibri" pitchFamily="34" charset="0"/>
                <a:cs typeface="Times New Roman" pitchFamily="18" charset="0"/>
              </a:rPr>
              <a:t>WLM APPS </a:t>
            </a:r>
            <a:r>
              <a:rPr lang="en-US" altLang="en-US" sz="1100" b="1" dirty="0">
                <a:solidFill>
                  <a:srgbClr val="1F497D"/>
                </a:solidFill>
                <a:ea typeface="Calibri" pitchFamily="34" charset="0"/>
                <a:cs typeface="Times New Roman" pitchFamily="18" charset="0"/>
              </a:rPr>
              <a:t>8</a:t>
            </a:r>
            <a:r>
              <a:rPr lang="en-US" altLang="en-US" sz="1100" b="1" dirty="0" smtClean="0">
                <a:solidFill>
                  <a:srgbClr val="1F497D"/>
                </a:solidFill>
                <a:ea typeface="Calibri" pitchFamily="34" charset="0"/>
                <a:cs typeface="Times New Roman" pitchFamily="18" charset="0"/>
              </a:rPr>
              <a:t>.x Results &gt;</a:t>
            </a:r>
            <a:endParaRPr lang="en-GB" altLang="en-US" b="1" dirty="0" smtClean="0">
              <a:solidFill>
                <a:prstClr val="black"/>
              </a:solidFill>
            </a:endParaRPr>
          </a:p>
        </p:txBody>
      </p:sp>
      <p:sp>
        <p:nvSpPr>
          <p:cNvPr id="13" name="Rectangle 2"/>
          <p:cNvSpPr>
            <a:spLocks noChangeArrowheads="1"/>
          </p:cNvSpPr>
          <p:nvPr/>
        </p:nvSpPr>
        <p:spPr bwMode="auto">
          <a:xfrm>
            <a:off x="117694" y="3826072"/>
            <a:ext cx="20329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28713" algn="l"/>
              </a:tabLst>
              <a:defRPr>
                <a:solidFill>
                  <a:schemeClr val="tx1"/>
                </a:solidFill>
                <a:latin typeface="Arial" pitchFamily="34" charset="0"/>
                <a:cs typeface="Arial" pitchFamily="34" charset="0"/>
              </a:defRPr>
            </a:lvl1pPr>
            <a:lvl2pPr fontAlgn="base">
              <a:spcBef>
                <a:spcPct val="0"/>
              </a:spcBef>
              <a:spcAft>
                <a:spcPct val="0"/>
              </a:spcAft>
              <a:tabLst>
                <a:tab pos="1128713" algn="l"/>
              </a:tabLst>
              <a:defRPr>
                <a:solidFill>
                  <a:schemeClr val="tx1"/>
                </a:solidFill>
                <a:latin typeface="Arial" pitchFamily="34" charset="0"/>
                <a:cs typeface="Arial" pitchFamily="34" charset="0"/>
              </a:defRPr>
            </a:lvl2pPr>
            <a:lvl3pPr fontAlgn="base">
              <a:spcBef>
                <a:spcPct val="0"/>
              </a:spcBef>
              <a:spcAft>
                <a:spcPct val="0"/>
              </a:spcAft>
              <a:tabLst>
                <a:tab pos="1128713" algn="l"/>
              </a:tabLst>
              <a:defRPr>
                <a:solidFill>
                  <a:schemeClr val="tx1"/>
                </a:solidFill>
                <a:latin typeface="Arial" pitchFamily="34" charset="0"/>
                <a:cs typeface="Arial" pitchFamily="34" charset="0"/>
              </a:defRPr>
            </a:lvl3pPr>
            <a:lvl4pPr fontAlgn="base">
              <a:spcBef>
                <a:spcPct val="0"/>
              </a:spcBef>
              <a:spcAft>
                <a:spcPct val="0"/>
              </a:spcAft>
              <a:tabLst>
                <a:tab pos="1128713" algn="l"/>
              </a:tabLst>
              <a:defRPr>
                <a:solidFill>
                  <a:schemeClr val="tx1"/>
                </a:solidFill>
                <a:latin typeface="Arial" pitchFamily="34" charset="0"/>
                <a:cs typeface="Arial" pitchFamily="34" charset="0"/>
              </a:defRPr>
            </a:lvl4pPr>
            <a:lvl5pPr fontAlgn="base">
              <a:spcBef>
                <a:spcPct val="0"/>
              </a:spcBef>
              <a:spcAft>
                <a:spcPct val="0"/>
              </a:spcAft>
              <a:tabLst>
                <a:tab pos="1128713" algn="l"/>
              </a:tabLst>
              <a:defRPr>
                <a:solidFill>
                  <a:schemeClr val="tx1"/>
                </a:solidFill>
                <a:latin typeface="Arial" pitchFamily="34" charset="0"/>
                <a:cs typeface="Arial" pitchFamily="34" charset="0"/>
              </a:defRPr>
            </a:lvl5pPr>
            <a:lvl6pPr fontAlgn="base">
              <a:spcBef>
                <a:spcPct val="0"/>
              </a:spcBef>
              <a:spcAft>
                <a:spcPct val="0"/>
              </a:spcAft>
              <a:tabLst>
                <a:tab pos="1128713" algn="l"/>
              </a:tabLst>
              <a:defRPr>
                <a:solidFill>
                  <a:schemeClr val="tx1"/>
                </a:solidFill>
                <a:latin typeface="Arial" pitchFamily="34" charset="0"/>
                <a:cs typeface="Arial" pitchFamily="34" charset="0"/>
              </a:defRPr>
            </a:lvl6pPr>
            <a:lvl7pPr fontAlgn="base">
              <a:spcBef>
                <a:spcPct val="0"/>
              </a:spcBef>
              <a:spcAft>
                <a:spcPct val="0"/>
              </a:spcAft>
              <a:tabLst>
                <a:tab pos="1128713" algn="l"/>
              </a:tabLst>
              <a:defRPr>
                <a:solidFill>
                  <a:schemeClr val="tx1"/>
                </a:solidFill>
                <a:latin typeface="Arial" pitchFamily="34" charset="0"/>
                <a:cs typeface="Arial" pitchFamily="34" charset="0"/>
              </a:defRPr>
            </a:lvl7pPr>
            <a:lvl8pPr fontAlgn="base">
              <a:spcBef>
                <a:spcPct val="0"/>
              </a:spcBef>
              <a:spcAft>
                <a:spcPct val="0"/>
              </a:spcAft>
              <a:tabLst>
                <a:tab pos="1128713" algn="l"/>
              </a:tabLst>
              <a:defRPr>
                <a:solidFill>
                  <a:schemeClr val="tx1"/>
                </a:solidFill>
                <a:latin typeface="Arial" pitchFamily="34" charset="0"/>
                <a:cs typeface="Arial" pitchFamily="34" charset="0"/>
              </a:defRPr>
            </a:lvl8pPr>
            <a:lvl9pPr fontAlgn="base">
              <a:spcBef>
                <a:spcPct val="0"/>
              </a:spcBef>
              <a:spcAft>
                <a:spcPct val="0"/>
              </a:spcAft>
              <a:tabLst>
                <a:tab pos="1128713" algn="l"/>
              </a:tabLst>
              <a:defRPr>
                <a:solidFill>
                  <a:schemeClr val="tx1"/>
                </a:solidFill>
                <a:latin typeface="Arial" pitchFamily="34" charset="0"/>
                <a:cs typeface="Arial" pitchFamily="34" charset="0"/>
              </a:defRPr>
            </a:lvl9pPr>
          </a:lstStyle>
          <a:p>
            <a:pPr eaLnBrk="0" hangingPunct="0"/>
            <a:r>
              <a:rPr lang="en-US" altLang="en-US" sz="1100" b="1" dirty="0" smtClean="0">
                <a:solidFill>
                  <a:srgbClr val="1F497D"/>
                </a:solidFill>
                <a:ea typeface="Calibri" pitchFamily="34" charset="0"/>
                <a:cs typeface="Times New Roman" pitchFamily="18" charset="0"/>
              </a:rPr>
              <a:t>WLM Platform 8.x Results &gt;</a:t>
            </a:r>
            <a:endParaRPr lang="en-GB" altLang="en-US" b="1" dirty="0" smtClean="0">
              <a:solidFill>
                <a:prstClr val="black"/>
              </a:solidFill>
            </a:endParaRPr>
          </a:p>
        </p:txBody>
      </p:sp>
      <p:sp>
        <p:nvSpPr>
          <p:cNvPr id="3" name="TextBox 2"/>
          <p:cNvSpPr txBox="1"/>
          <p:nvPr/>
        </p:nvSpPr>
        <p:spPr>
          <a:xfrm>
            <a:off x="393918" y="4145153"/>
            <a:ext cx="5301488" cy="2031325"/>
          </a:xfrm>
          <a:prstGeom prst="rect">
            <a:avLst/>
          </a:prstGeom>
          <a:noFill/>
        </p:spPr>
        <p:txBody>
          <a:bodyPr wrap="square" lIns="0" tIns="0" rIns="0" bIns="0" rtlCol="0">
            <a:spAutoFit/>
          </a:bodyPr>
          <a:lstStyle/>
          <a:p>
            <a:pPr>
              <a:buClr>
                <a:srgbClr val="FC4C02"/>
              </a:buClr>
              <a:buFont typeface="Wingdings" panose="05000000000000000000" pitchFamily="2" charset="2"/>
              <a:buChar char="§"/>
            </a:pPr>
            <a:r>
              <a:rPr lang="en-GB" sz="1200" dirty="0" smtClean="0">
                <a:solidFill>
                  <a:prstClr val="black"/>
                </a:solidFill>
              </a:rPr>
              <a:t> Tests </a:t>
            </a:r>
            <a:r>
              <a:rPr lang="en-GB" sz="1200" dirty="0">
                <a:solidFill>
                  <a:prstClr val="black"/>
                </a:solidFill>
              </a:rPr>
              <a:t>failed due to following existing bugs: </a:t>
            </a:r>
            <a:r>
              <a:rPr lang="en-GB" sz="1200" dirty="0" smtClean="0">
                <a:solidFill>
                  <a:prstClr val="black"/>
                </a:solidFill>
              </a:rPr>
              <a:t/>
            </a:r>
            <a:br>
              <a:rPr lang="en-GB" sz="1200" dirty="0" smtClean="0">
                <a:solidFill>
                  <a:prstClr val="black"/>
                </a:solidFill>
              </a:rPr>
            </a:br>
            <a:r>
              <a:rPr lang="en-GB" sz="1200" dirty="0" smtClean="0">
                <a:solidFill>
                  <a:prstClr val="black"/>
                </a:solidFill>
              </a:rPr>
              <a:t>   WLM-7266</a:t>
            </a:r>
            <a:r>
              <a:rPr lang="en-GB" sz="1200" dirty="0">
                <a:solidFill>
                  <a:prstClr val="black"/>
                </a:solidFill>
              </a:rPr>
              <a:t>, WLM-3590, WLM-3586, WLM-3910, WLM-3871, WLM-7420, </a:t>
            </a:r>
            <a:r>
              <a:rPr lang="en-GB" sz="1200" dirty="0" smtClean="0">
                <a:solidFill>
                  <a:prstClr val="black"/>
                </a:solidFill>
              </a:rPr>
              <a:t> </a:t>
            </a:r>
            <a:br>
              <a:rPr lang="en-GB" sz="1200" dirty="0" smtClean="0">
                <a:solidFill>
                  <a:prstClr val="black"/>
                </a:solidFill>
              </a:rPr>
            </a:br>
            <a:r>
              <a:rPr lang="en-GB" sz="1200" dirty="0" smtClean="0">
                <a:solidFill>
                  <a:prstClr val="black"/>
                </a:solidFill>
              </a:rPr>
              <a:t>   WLM-6415</a:t>
            </a:r>
            <a:r>
              <a:rPr lang="en-GB" sz="1200" dirty="0">
                <a:solidFill>
                  <a:prstClr val="black"/>
                </a:solidFill>
              </a:rPr>
              <a:t>, WLM-6388, WLM-6514, WLM-6247, WLM-6262, WLM-8501, </a:t>
            </a:r>
            <a:r>
              <a:rPr lang="en-GB" sz="1200" dirty="0" smtClean="0">
                <a:solidFill>
                  <a:prstClr val="black"/>
                </a:solidFill>
              </a:rPr>
              <a:t/>
            </a:r>
            <a:br>
              <a:rPr lang="en-GB" sz="1200" dirty="0" smtClean="0">
                <a:solidFill>
                  <a:prstClr val="black"/>
                </a:solidFill>
              </a:rPr>
            </a:br>
            <a:r>
              <a:rPr lang="en-GB" sz="1200" dirty="0" smtClean="0">
                <a:solidFill>
                  <a:prstClr val="black"/>
                </a:solidFill>
              </a:rPr>
              <a:t>   WLM-7676</a:t>
            </a:r>
            <a:r>
              <a:rPr lang="en-GB" sz="1200" dirty="0">
                <a:solidFill>
                  <a:prstClr val="black"/>
                </a:solidFill>
              </a:rPr>
              <a:t>, WLM-8972, WLM-4675, FCENG-16377, WLM-9750, WLM-10261, </a:t>
            </a:r>
            <a:r>
              <a:rPr lang="en-GB" sz="1200" dirty="0" smtClean="0">
                <a:solidFill>
                  <a:prstClr val="black"/>
                </a:solidFill>
              </a:rPr>
              <a:t/>
            </a:r>
            <a:br>
              <a:rPr lang="en-GB" sz="1200" dirty="0" smtClean="0">
                <a:solidFill>
                  <a:prstClr val="black"/>
                </a:solidFill>
              </a:rPr>
            </a:br>
            <a:r>
              <a:rPr lang="en-GB" sz="1200" dirty="0" smtClean="0">
                <a:solidFill>
                  <a:prstClr val="black"/>
                </a:solidFill>
              </a:rPr>
              <a:t>   WLM-10355</a:t>
            </a:r>
            <a:r>
              <a:rPr lang="en-GB" sz="1200" dirty="0">
                <a:solidFill>
                  <a:prstClr val="black"/>
                </a:solidFill>
              </a:rPr>
              <a:t>. </a:t>
            </a:r>
            <a:r>
              <a:rPr lang="en-GB" sz="1200" dirty="0" smtClean="0">
                <a:solidFill>
                  <a:prstClr val="black"/>
                </a:solidFill>
              </a:rPr>
              <a:t/>
            </a:r>
            <a:br>
              <a:rPr lang="en-GB" sz="1200" dirty="0" smtClean="0">
                <a:solidFill>
                  <a:prstClr val="black"/>
                </a:solidFill>
              </a:rPr>
            </a:br>
            <a:r>
              <a:rPr lang="en-GB" sz="1200" dirty="0" smtClean="0">
                <a:solidFill>
                  <a:prstClr val="black"/>
                </a:solidFill>
              </a:rPr>
              <a:t> </a:t>
            </a:r>
            <a:endParaRPr lang="en-GB" sz="1200" dirty="0">
              <a:solidFill>
                <a:prstClr val="black"/>
              </a:solidFill>
            </a:endParaRPr>
          </a:p>
          <a:p>
            <a:pPr>
              <a:buClr>
                <a:srgbClr val="FC4C02"/>
              </a:buClr>
            </a:pPr>
            <a:endParaRPr lang="en-GB" sz="1200" dirty="0" smtClean="0"/>
          </a:p>
          <a:p>
            <a:pPr>
              <a:buClr>
                <a:srgbClr val="FC4C02"/>
              </a:buClr>
              <a:buFont typeface="Wingdings" panose="05000000000000000000" pitchFamily="2" charset="2"/>
              <a:buChar char="§"/>
            </a:pPr>
            <a:r>
              <a:rPr lang="en-GB" sz="1200" dirty="0" smtClean="0"/>
              <a:t> </a:t>
            </a:r>
            <a:r>
              <a:rPr lang="en-GB" sz="1200" dirty="0"/>
              <a:t>Total number of automated tests executed in </a:t>
            </a:r>
            <a:r>
              <a:rPr lang="en-GB" sz="1200" dirty="0" smtClean="0"/>
              <a:t>January are 859. </a:t>
            </a:r>
            <a:r>
              <a:rPr lang="en-GB" sz="1200" dirty="0"/>
              <a:t>The </a:t>
            </a:r>
            <a:r>
              <a:rPr lang="en-GB" sz="1200" dirty="0" smtClean="0"/>
              <a:t>current</a:t>
            </a:r>
            <a:br>
              <a:rPr lang="en-GB" sz="1200" dirty="0" smtClean="0"/>
            </a:br>
            <a:r>
              <a:rPr lang="en-GB" sz="1200" dirty="0" smtClean="0"/>
              <a:t>  pass rate is 91%</a:t>
            </a:r>
            <a:r>
              <a:rPr lang="en-GB" sz="1200" dirty="0" smtClean="0">
                <a:solidFill>
                  <a:srgbClr val="3D4146"/>
                </a:solidFill>
              </a:rPr>
              <a:t/>
            </a:r>
            <a:br>
              <a:rPr lang="en-GB" sz="1200" dirty="0" smtClean="0">
                <a:solidFill>
                  <a:srgbClr val="3D4146"/>
                </a:solidFill>
              </a:rPr>
            </a:br>
            <a:endParaRPr lang="en-GB" sz="1200" dirty="0">
              <a:solidFill>
                <a:prstClr val="black"/>
              </a:solidFill>
            </a:endParaRPr>
          </a:p>
          <a:p>
            <a:pPr>
              <a:buClr>
                <a:srgbClr val="FC4C02"/>
              </a:buClr>
            </a:pPr>
            <a:r>
              <a:rPr lang="en-GB" sz="1200" dirty="0" smtClean="0">
                <a:solidFill>
                  <a:prstClr val="black"/>
                </a:solidFill>
              </a:rPr>
              <a:t>These defects will be prioritized by the Product Owner in future sprints.</a:t>
            </a:r>
            <a:endParaRPr lang="en-GB" sz="1200" dirty="0">
              <a:solidFill>
                <a:prstClr val="black"/>
              </a:solidFill>
            </a:endParaRPr>
          </a:p>
        </p:txBody>
      </p:sp>
      <p:sp>
        <p:nvSpPr>
          <p:cNvPr id="7" name="TextBox 6"/>
          <p:cNvSpPr txBox="1"/>
          <p:nvPr/>
        </p:nvSpPr>
        <p:spPr>
          <a:xfrm>
            <a:off x="6314172" y="1571707"/>
            <a:ext cx="5782485" cy="1477328"/>
          </a:xfrm>
          <a:prstGeom prst="rect">
            <a:avLst/>
          </a:prstGeom>
          <a:noFill/>
        </p:spPr>
        <p:txBody>
          <a:bodyPr wrap="square" lIns="0" tIns="0" rIns="0" bIns="0" rtlCol="0">
            <a:spAutoFit/>
          </a:bodyPr>
          <a:lstStyle/>
          <a:p>
            <a:pPr>
              <a:buClr>
                <a:srgbClr val="FC4C02"/>
              </a:buClr>
              <a:buFont typeface="Wingdings" panose="05000000000000000000" pitchFamily="2" charset="2"/>
              <a:buChar char="§"/>
            </a:pPr>
            <a:r>
              <a:rPr lang="en-GB" sz="1200" dirty="0" smtClean="0"/>
              <a:t> Some </a:t>
            </a:r>
            <a:r>
              <a:rPr lang="en-GB" sz="1200" dirty="0"/>
              <a:t>tests failed due to recent upgrade of cucumeber-java6 where empty values in </a:t>
            </a:r>
            <a:r>
              <a:rPr lang="en-GB" sz="1200" dirty="0" smtClean="0"/>
              <a:t/>
            </a:r>
            <a:br>
              <a:rPr lang="en-GB" sz="1200" dirty="0" smtClean="0"/>
            </a:br>
            <a:r>
              <a:rPr lang="en-GB" sz="1200" dirty="0" smtClean="0"/>
              <a:t>  data </a:t>
            </a:r>
            <a:r>
              <a:rPr lang="en-GB" sz="1200" dirty="0"/>
              <a:t>tables become null (to be fixed in maintenance ticket). Other </a:t>
            </a:r>
            <a:r>
              <a:rPr lang="en-GB" sz="1200" dirty="0" smtClean="0"/>
              <a:t>failures are due </a:t>
            </a:r>
            <a:br>
              <a:rPr lang="en-GB" sz="1200" dirty="0" smtClean="0"/>
            </a:br>
            <a:r>
              <a:rPr lang="en-GB" sz="1200" dirty="0" smtClean="0"/>
              <a:t>  to recent </a:t>
            </a:r>
            <a:r>
              <a:rPr lang="en-GB" sz="1200" dirty="0"/>
              <a:t>updates to application/existing bugs.</a:t>
            </a:r>
            <a:r>
              <a:rPr lang="en-GB" sz="1200" dirty="0" smtClean="0"/>
              <a:t/>
            </a:r>
            <a:br>
              <a:rPr lang="en-GB" sz="1200" dirty="0" smtClean="0"/>
            </a:br>
            <a:endParaRPr lang="en-GB" sz="1200" dirty="0">
              <a:solidFill>
                <a:srgbClr val="3D4146"/>
              </a:solidFill>
            </a:endParaRPr>
          </a:p>
          <a:p>
            <a:pPr>
              <a:buClr>
                <a:srgbClr val="FC4C02"/>
              </a:buClr>
              <a:buFont typeface="Wingdings" panose="05000000000000000000" pitchFamily="2" charset="2"/>
              <a:buChar char="§"/>
            </a:pPr>
            <a:r>
              <a:rPr lang="en-GB" sz="1200" dirty="0"/>
              <a:t> Total number of automated tests executed in </a:t>
            </a:r>
            <a:r>
              <a:rPr lang="en-GB" sz="1200" dirty="0" smtClean="0"/>
              <a:t>January are 372. </a:t>
            </a:r>
            <a:r>
              <a:rPr lang="en-GB" sz="1200" dirty="0"/>
              <a:t>The current</a:t>
            </a:r>
            <a:br>
              <a:rPr lang="en-GB" sz="1200" dirty="0"/>
            </a:br>
            <a:r>
              <a:rPr lang="en-GB" sz="1200" dirty="0"/>
              <a:t>  </a:t>
            </a:r>
            <a:r>
              <a:rPr lang="en-GB" sz="1200" dirty="0" smtClean="0"/>
              <a:t> pass </a:t>
            </a:r>
            <a:r>
              <a:rPr lang="en-GB" sz="1200" dirty="0"/>
              <a:t>rate is </a:t>
            </a:r>
            <a:r>
              <a:rPr lang="en-GB" sz="1200" dirty="0" smtClean="0"/>
              <a:t>92%</a:t>
            </a:r>
          </a:p>
          <a:p>
            <a:pPr>
              <a:buClr>
                <a:srgbClr val="FC4C02"/>
              </a:buClr>
            </a:pPr>
            <a:r>
              <a:rPr lang="en-GB" sz="1200" dirty="0" smtClean="0">
                <a:solidFill>
                  <a:srgbClr val="3D4146"/>
                </a:solidFill>
              </a:rPr>
              <a:t/>
            </a:r>
            <a:br>
              <a:rPr lang="en-GB" sz="1200" dirty="0" smtClean="0">
                <a:solidFill>
                  <a:srgbClr val="3D4146"/>
                </a:solidFill>
              </a:rPr>
            </a:br>
            <a:endParaRPr lang="en-GB" sz="1200" dirty="0">
              <a:solidFill>
                <a:srgbClr val="3D4146"/>
              </a:solidFill>
            </a:endParaRPr>
          </a:p>
        </p:txBody>
      </p:sp>
      <p:graphicFrame>
        <p:nvGraphicFramePr>
          <p:cNvPr id="15" name="Chart 14"/>
          <p:cNvGraphicFramePr>
            <a:graphicFrameLocks/>
          </p:cNvGraphicFramePr>
          <p:nvPr>
            <p:extLst>
              <p:ext uri="{D42A27DB-BD31-4B8C-83A1-F6EECF244321}">
                <p14:modId xmlns:p14="http://schemas.microsoft.com/office/powerpoint/2010/main" val="3407354981"/>
              </p:ext>
            </p:extLst>
          </p:nvPr>
        </p:nvGraphicFramePr>
        <p:xfrm>
          <a:off x="-242138" y="1396891"/>
          <a:ext cx="6573600" cy="2376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2412664096"/>
              </p:ext>
            </p:extLst>
          </p:nvPr>
        </p:nvGraphicFramePr>
        <p:xfrm>
          <a:off x="5523057" y="3826072"/>
          <a:ext cx="6573600" cy="2376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6017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120" y="432268"/>
            <a:ext cx="10042068" cy="470898"/>
          </a:xfrm>
        </p:spPr>
        <p:txBody>
          <a:bodyPr/>
          <a:lstStyle/>
          <a:p>
            <a:r>
              <a:rPr lang="en-GB" dirty="0" smtClean="0"/>
              <a:t>EIM APPS Automation Metrics</a:t>
            </a:r>
            <a:endParaRPr lang="en-GB" dirty="0"/>
          </a:p>
        </p:txBody>
      </p:sp>
      <p:sp>
        <p:nvSpPr>
          <p:cNvPr id="5" name="Content Placeholder 1"/>
          <p:cNvSpPr txBox="1">
            <a:spLocks/>
          </p:cNvSpPr>
          <p:nvPr/>
        </p:nvSpPr>
        <p:spPr bwMode="gray">
          <a:xfrm>
            <a:off x="211756" y="4283673"/>
            <a:ext cx="11685069" cy="2106391"/>
          </a:xfrm>
          <a:prstGeom prst="rect">
            <a:avLst/>
          </a:prstGeom>
        </p:spPr>
        <p:txBody>
          <a:bodyPr vert="horz" wrap="square" lIns="0" tIns="0" rIns="0" bIns="0" rtlCol="0">
            <a:noAutofit/>
          </a:bodyPr>
          <a:lstStyle>
            <a:lvl1pPr marL="174625" indent="-174625" algn="l" defTabSz="914400" rtl="0" eaLnBrk="1" latinLnBrk="0" hangingPunct="1">
              <a:lnSpc>
                <a:spcPct val="95000"/>
              </a:lnSpc>
              <a:spcBef>
                <a:spcPts val="1400"/>
              </a:spcBef>
              <a:buClr>
                <a:schemeClr val="tx2"/>
              </a:buClr>
              <a:buFont typeface="Arial" panose="020B0604020202020204" pitchFamily="34" charset="0"/>
              <a:buChar char="•"/>
              <a:defRPr sz="2400" kern="1200">
                <a:solidFill>
                  <a:schemeClr val="tx2"/>
                </a:solidFill>
                <a:latin typeface="+mn-lt"/>
                <a:ea typeface="+mn-ea"/>
                <a:cs typeface="+mn-cs"/>
              </a:defRPr>
            </a:lvl1pPr>
            <a:lvl2pPr marL="342900" indent="-16827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2000" kern="1200">
                <a:solidFill>
                  <a:schemeClr val="tx2"/>
                </a:solidFill>
                <a:latin typeface="+mn-lt"/>
                <a:ea typeface="+mn-ea"/>
                <a:cs typeface="+mn-cs"/>
              </a:defRPr>
            </a:lvl2pPr>
            <a:lvl3pPr marL="517525" indent="-174625" algn="l" defTabSz="914400" rtl="0" eaLnBrk="1" latinLnBrk="0" hangingPunct="1">
              <a:lnSpc>
                <a:spcPct val="85000"/>
              </a:lnSpc>
              <a:spcBef>
                <a:spcPts val="600"/>
              </a:spcBef>
              <a:spcAft>
                <a:spcPts val="200"/>
              </a:spcAft>
              <a:buClr>
                <a:schemeClr val="tx2"/>
              </a:buClr>
              <a:buFont typeface="Arial" panose="020B0604020202020204" pitchFamily="34" charset="0"/>
              <a:buChar char="•"/>
              <a:defRPr sz="1800" kern="1200">
                <a:solidFill>
                  <a:schemeClr val="tx2"/>
                </a:solidFill>
                <a:latin typeface="+mn-lt"/>
                <a:ea typeface="+mn-ea"/>
                <a:cs typeface="+mn-cs"/>
              </a:defRPr>
            </a:lvl3pPr>
            <a:lvl4pPr marL="0" indent="0" algn="l" defTabSz="914400" rtl="0" eaLnBrk="1" latinLnBrk="0" hangingPunct="1">
              <a:lnSpc>
                <a:spcPct val="85000"/>
              </a:lnSpc>
              <a:spcBef>
                <a:spcPts val="1400"/>
              </a:spcBef>
              <a:spcAft>
                <a:spcPts val="200"/>
              </a:spcAft>
              <a:buClr>
                <a:schemeClr val="tx2"/>
              </a:buClr>
              <a:buFont typeface="Tahoma" panose="020B0604030504040204" pitchFamily="34" charset="0"/>
              <a:buChar char="​"/>
              <a:defRPr sz="2400" kern="1200">
                <a:solidFill>
                  <a:schemeClr val="accent1"/>
                </a:solidFill>
                <a:latin typeface="+mn-lt"/>
                <a:ea typeface="+mn-ea"/>
                <a:cs typeface="+mn-cs"/>
              </a:defRPr>
            </a:lvl4pPr>
            <a:lvl5pPr marL="0" indent="0" algn="l" defTabSz="914400" rtl="0" eaLnBrk="1" latinLnBrk="0" hangingPunct="1">
              <a:lnSpc>
                <a:spcPct val="85000"/>
              </a:lnSpc>
              <a:spcBef>
                <a:spcPts val="200"/>
              </a:spcBef>
              <a:spcAft>
                <a:spcPts val="800"/>
              </a:spcAft>
              <a:buClr>
                <a:schemeClr val="tx2"/>
              </a:buClr>
              <a:buFont typeface="Tahoma" panose="020B0604030504040204" pitchFamily="34" charset="0"/>
              <a:buChar char="​"/>
              <a:defRPr sz="2000" kern="1200">
                <a:solidFill>
                  <a:schemeClr val="tx2"/>
                </a:solidFill>
                <a:latin typeface="+mn-lt"/>
                <a:ea typeface="+mn-ea"/>
                <a:cs typeface="+mn-cs"/>
              </a:defRPr>
            </a:lvl5pPr>
            <a:lvl6pPr marL="0" indent="0" algn="l" defTabSz="914400" rtl="0" eaLnBrk="1" latinLnBrk="0" hangingPunct="1">
              <a:lnSpc>
                <a:spcPct val="120000"/>
              </a:lnSpc>
              <a:spcBef>
                <a:spcPts val="200"/>
              </a:spcBef>
              <a:spcAft>
                <a:spcPts val="600"/>
              </a:spcAft>
              <a:buClr>
                <a:schemeClr val="tx2"/>
              </a:buClr>
              <a:buFont typeface="Tahoma" panose="020B0604030504040204" pitchFamily="34" charset="0"/>
              <a:buChar char="​"/>
              <a:defRPr sz="1600" kern="1200" baseline="0">
                <a:solidFill>
                  <a:schemeClr val="bg2">
                    <a:lumMod val="50000"/>
                  </a:schemeClr>
                </a:solidFill>
                <a:latin typeface="+mn-lt"/>
                <a:ea typeface="+mn-ea"/>
                <a:cs typeface="+mn-cs"/>
              </a:defRPr>
            </a:lvl6pPr>
            <a:lvl7pPr marL="174625" indent="-174625" algn="l" defTabSz="914400" rtl="0" eaLnBrk="1" latinLnBrk="0" hangingPunct="1">
              <a:lnSpc>
                <a:spcPct val="95000"/>
              </a:lnSpc>
              <a:spcBef>
                <a:spcPts val="0"/>
              </a:spcBef>
              <a:spcAft>
                <a:spcPts val="600"/>
              </a:spcAft>
              <a:buClr>
                <a:schemeClr val="tx2">
                  <a:lumMod val="60000"/>
                  <a:lumOff val="40000"/>
                </a:schemeClr>
              </a:buClr>
              <a:buFont typeface="Arial" panose="020B0604020202020204" pitchFamily="34" charset="0"/>
              <a:buChar char="•"/>
              <a:defRPr sz="1600" kern="1200">
                <a:solidFill>
                  <a:schemeClr val="tx2">
                    <a:lumMod val="60000"/>
                    <a:lumOff val="40000"/>
                  </a:schemeClr>
                </a:solidFill>
                <a:latin typeface="+mn-lt"/>
                <a:ea typeface="+mn-ea"/>
                <a:cs typeface="+mn-cs"/>
              </a:defRPr>
            </a:lvl7pPr>
            <a:lvl8pPr marL="174625" marR="0" indent="-174625" algn="l" defTabSz="914400" rtl="0" eaLnBrk="1" fontAlgn="auto" latinLnBrk="0" hangingPunct="1">
              <a:lnSpc>
                <a:spcPct val="130000"/>
              </a:lnSpc>
              <a:spcBef>
                <a:spcPts val="600"/>
              </a:spcBef>
              <a:spcAft>
                <a:spcPts val="600"/>
              </a:spcAft>
              <a:buClr>
                <a:schemeClr val="tx2"/>
              </a:buClr>
              <a:buSzTx/>
              <a:buFont typeface="Tahoma" panose="020B0604030504040204" pitchFamily="34" charset="0"/>
              <a:buChar char="["/>
              <a:tabLst/>
              <a:defRPr sz="2000" kern="1200">
                <a:solidFill>
                  <a:schemeClr val="tx2"/>
                </a:solidFill>
                <a:latin typeface="+mn-lt"/>
                <a:ea typeface="+mn-ea"/>
                <a:cs typeface="+mn-cs"/>
              </a:defRPr>
            </a:lvl8pPr>
            <a:lvl9pPr marL="171450" marR="0" indent="0" algn="l" defTabSz="914400" rtl="0" eaLnBrk="1" fontAlgn="auto" latinLnBrk="0" hangingPunct="1">
              <a:lnSpc>
                <a:spcPct val="85000"/>
              </a:lnSpc>
              <a:spcBef>
                <a:spcPts val="1200"/>
              </a:spcBef>
              <a:spcAft>
                <a:spcPts val="600"/>
              </a:spcAft>
              <a:buClr>
                <a:schemeClr val="tx2">
                  <a:lumMod val="60000"/>
                  <a:lumOff val="40000"/>
                </a:schemeClr>
              </a:buClr>
              <a:buSzTx/>
              <a:buFont typeface="Tahoma" panose="020B0604030504040204" pitchFamily="34" charset="0"/>
              <a:buChar char="​"/>
              <a:tabLst/>
              <a:defRPr sz="1400" b="1" kern="1200">
                <a:solidFill>
                  <a:schemeClr val="tx1"/>
                </a:solidFill>
                <a:latin typeface="+mn-lt"/>
                <a:ea typeface="+mn-ea"/>
                <a:cs typeface="+mn-cs"/>
              </a:defRPr>
            </a:lvl9pPr>
          </a:lstStyle>
          <a:p>
            <a:pPr>
              <a:buClr>
                <a:srgbClr val="FC4C02"/>
              </a:buClr>
              <a:buFont typeface="Wingdings" panose="05000000000000000000" pitchFamily="2" charset="2"/>
              <a:buChar char="§"/>
            </a:pPr>
            <a:r>
              <a:rPr lang="en-GB" sz="1200" dirty="0" smtClean="0">
                <a:solidFill>
                  <a:srgbClr val="3D4146"/>
                </a:solidFill>
              </a:rPr>
              <a:t>The above test numbers refer to the non-WLM APPS automated tests executed across three Scrum teams (Archeo, Frogs, and Flash/Fresh - including EIM Framework) for new features on APPS </a:t>
            </a:r>
            <a:r>
              <a:rPr lang="en-GB" sz="1200" dirty="0">
                <a:solidFill>
                  <a:srgbClr val="3D4146"/>
                </a:solidFill>
              </a:rPr>
              <a:t>8.x (using Selenium</a:t>
            </a:r>
            <a:r>
              <a:rPr lang="en-GB" sz="1200" dirty="0" smtClean="0">
                <a:solidFill>
                  <a:srgbClr val="3D4146"/>
                </a:solidFill>
              </a:rPr>
              <a:t>). </a:t>
            </a:r>
          </a:p>
          <a:p>
            <a:pPr>
              <a:buClr>
                <a:srgbClr val="FC4C02"/>
              </a:buClr>
              <a:buFont typeface="Wingdings" panose="05000000000000000000" pitchFamily="2" charset="2"/>
              <a:buChar char="§"/>
            </a:pPr>
            <a:r>
              <a:rPr lang="en-GB" sz="1200" dirty="0" smtClean="0">
                <a:solidFill>
                  <a:srgbClr val="3D4146"/>
                </a:solidFill>
              </a:rPr>
              <a:t>Jan’21 </a:t>
            </a:r>
            <a:r>
              <a:rPr lang="en-GB" sz="1200" dirty="0">
                <a:solidFill>
                  <a:srgbClr val="3D4146"/>
                </a:solidFill>
              </a:rPr>
              <a:t>test failures are related to known issues and broken tests within the APPS test automation suite and will be addressed in future Sprints</a:t>
            </a:r>
            <a:r>
              <a:rPr lang="en-GB" sz="1200" dirty="0" smtClean="0">
                <a:solidFill>
                  <a:srgbClr val="3D4146"/>
                </a:solidFill>
              </a:rPr>
              <a:t>. </a:t>
            </a:r>
            <a:br>
              <a:rPr lang="en-GB" sz="1200" dirty="0" smtClean="0">
                <a:solidFill>
                  <a:srgbClr val="3D4146"/>
                </a:solidFill>
              </a:rPr>
            </a:br>
            <a:r>
              <a:rPr lang="en-GB" sz="1200" dirty="0"/>
              <a:t>Total number of automated tests executed in </a:t>
            </a:r>
            <a:r>
              <a:rPr lang="en-GB" sz="1200" dirty="0" smtClean="0"/>
              <a:t>January are 256. </a:t>
            </a:r>
            <a:r>
              <a:rPr lang="en-GB" sz="1200" dirty="0"/>
              <a:t>The </a:t>
            </a:r>
            <a:r>
              <a:rPr lang="en-GB" sz="1200" dirty="0" smtClean="0"/>
              <a:t>current pass </a:t>
            </a:r>
            <a:r>
              <a:rPr lang="en-GB" sz="1200" dirty="0"/>
              <a:t>rate is </a:t>
            </a:r>
            <a:r>
              <a:rPr lang="en-GB" sz="1200" dirty="0" smtClean="0"/>
              <a:t>82.03%</a:t>
            </a:r>
            <a:endParaRPr lang="en-GB" sz="1200" dirty="0"/>
          </a:p>
          <a:p>
            <a:pPr>
              <a:buClr>
                <a:srgbClr val="FC4C02"/>
              </a:buClr>
              <a:buFont typeface="Wingdings" panose="05000000000000000000" pitchFamily="2" charset="2"/>
              <a:buChar char="§"/>
            </a:pPr>
            <a:r>
              <a:rPr lang="en-GB" sz="1200" dirty="0" smtClean="0">
                <a:solidFill>
                  <a:srgbClr val="3D4146"/>
                </a:solidFill>
              </a:rPr>
              <a:t>The Fraud team had automated 59 Framework tests that are included in the above graph. The reason for a drop in number of Selenium test cases executed in Aug/Sep  post v8.1.1 release is that all the ‘Fraud’ </a:t>
            </a:r>
            <a:r>
              <a:rPr lang="en-GB" sz="1200" dirty="0">
                <a:solidFill>
                  <a:srgbClr val="3D4146"/>
                </a:solidFill>
              </a:rPr>
              <a:t>automated </a:t>
            </a:r>
            <a:r>
              <a:rPr lang="en-GB" sz="1200" dirty="0" smtClean="0">
                <a:solidFill>
                  <a:srgbClr val="3D4146"/>
                </a:solidFill>
              </a:rPr>
              <a:t>pipeline/environments have been stopped until further implementation is required/started.</a:t>
            </a:r>
          </a:p>
          <a:p>
            <a:pPr>
              <a:buClr>
                <a:srgbClr val="FC4C02"/>
              </a:buClr>
              <a:buFont typeface="Wingdings" panose="05000000000000000000" pitchFamily="2" charset="2"/>
              <a:buChar char="§"/>
            </a:pPr>
            <a:r>
              <a:rPr lang="en-GB" sz="1200" dirty="0" smtClean="0">
                <a:solidFill>
                  <a:srgbClr val="3D4146"/>
                </a:solidFill>
              </a:rPr>
              <a:t>The Scrum teams Sprint cycles are not exactly aligned into the same timeframe but, for simplicity, the QA metrics have been combined and grouped into </a:t>
            </a:r>
            <a:br>
              <a:rPr lang="en-GB" sz="1200" dirty="0" smtClean="0">
                <a:solidFill>
                  <a:srgbClr val="3D4146"/>
                </a:solidFill>
              </a:rPr>
            </a:br>
            <a:r>
              <a:rPr lang="en-GB" sz="1200" dirty="0" smtClean="0">
                <a:solidFill>
                  <a:srgbClr val="3D4146"/>
                </a:solidFill>
              </a:rPr>
              <a:t>monthly cycles.</a:t>
            </a:r>
          </a:p>
          <a:p>
            <a:pPr marL="0" indent="0">
              <a:buClr>
                <a:srgbClr val="FC4C02"/>
              </a:buClr>
              <a:buNone/>
            </a:pPr>
            <a:r>
              <a:rPr lang="en-GB" sz="1400" dirty="0" smtClean="0">
                <a:solidFill>
                  <a:srgbClr val="3D4146"/>
                </a:solidFill>
              </a:rPr>
              <a:t/>
            </a:r>
            <a:br>
              <a:rPr lang="en-GB" sz="1400" dirty="0" smtClean="0">
                <a:solidFill>
                  <a:srgbClr val="3D4146"/>
                </a:solidFill>
              </a:rPr>
            </a:br>
            <a:endParaRPr lang="en-GB" sz="1400" dirty="0" smtClean="0">
              <a:solidFill>
                <a:srgbClr val="3D4146"/>
              </a:solidFill>
            </a:endParaRPr>
          </a:p>
          <a:p>
            <a:pPr marL="0" indent="0">
              <a:buClr>
                <a:srgbClr val="FC4C02"/>
              </a:buClr>
              <a:buFont typeface="Arial" panose="020B0604020202020204" pitchFamily="34" charset="0"/>
              <a:buNone/>
            </a:pPr>
            <a:endParaRPr lang="en-GB" sz="1400" dirty="0" smtClean="0">
              <a:solidFill>
                <a:srgbClr val="3D4146"/>
              </a:solidFill>
            </a:endParaRPr>
          </a:p>
          <a:p>
            <a:pPr>
              <a:buClr>
                <a:srgbClr val="FC4C02"/>
              </a:buClr>
              <a:buFont typeface="Wingdings" panose="05000000000000000000" pitchFamily="2" charset="2"/>
              <a:buChar char="§"/>
            </a:pPr>
            <a:endParaRPr lang="en-GB" sz="1400" dirty="0" smtClean="0">
              <a:solidFill>
                <a:srgbClr val="3D4146"/>
              </a:solidFill>
            </a:endParaRPr>
          </a:p>
          <a:p>
            <a:pPr>
              <a:buClr>
                <a:srgbClr val="FC4C02"/>
              </a:buClr>
              <a:buFont typeface="Wingdings" panose="05000000000000000000" pitchFamily="2" charset="2"/>
              <a:buChar char="§"/>
            </a:pPr>
            <a:endParaRPr lang="en-GB" sz="500" dirty="0" smtClean="0">
              <a:solidFill>
                <a:srgbClr val="3D4146"/>
              </a:solidFill>
            </a:endParaRPr>
          </a:p>
        </p:txBody>
      </p:sp>
      <p:sp>
        <p:nvSpPr>
          <p:cNvPr id="6" name="Text Placeholder 2"/>
          <p:cNvSpPr>
            <a:spLocks noGrp="1"/>
          </p:cNvSpPr>
          <p:nvPr>
            <p:ph type="body" idx="10"/>
          </p:nvPr>
        </p:nvSpPr>
        <p:spPr>
          <a:xfrm>
            <a:off x="1244266" y="953332"/>
            <a:ext cx="10759892" cy="261610"/>
          </a:xfrm>
        </p:spPr>
        <p:txBody>
          <a:bodyPr/>
          <a:lstStyle/>
          <a:p>
            <a:r>
              <a:rPr lang="en-GB" dirty="0" smtClean="0"/>
              <a:t>Graph of APPS 8.x (non WLM) completed test </a:t>
            </a:r>
            <a:r>
              <a:rPr lang="en-GB" dirty="0"/>
              <a:t>e</a:t>
            </a:r>
            <a:r>
              <a:rPr lang="en-GB" dirty="0" smtClean="0"/>
              <a:t>xecution </a:t>
            </a:r>
            <a:r>
              <a:rPr lang="en-GB" dirty="0"/>
              <a:t>c</a:t>
            </a:r>
            <a:r>
              <a:rPr lang="en-GB" dirty="0" smtClean="0"/>
              <a:t>ycles</a:t>
            </a:r>
            <a:endParaRPr lang="en-GB" dirty="0"/>
          </a:p>
        </p:txBody>
      </p:sp>
      <p:graphicFrame>
        <p:nvGraphicFramePr>
          <p:cNvPr id="8" name="Chart 7"/>
          <p:cNvGraphicFramePr>
            <a:graphicFrameLocks/>
          </p:cNvGraphicFramePr>
          <p:nvPr>
            <p:extLst>
              <p:ext uri="{D42A27DB-BD31-4B8C-83A1-F6EECF244321}">
                <p14:modId xmlns:p14="http://schemas.microsoft.com/office/powerpoint/2010/main" val="4258790455"/>
              </p:ext>
            </p:extLst>
          </p:nvPr>
        </p:nvGraphicFramePr>
        <p:xfrm>
          <a:off x="1122581" y="1272131"/>
          <a:ext cx="9863418" cy="290798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553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C02"/>
      </a:accent1>
      <a:accent2>
        <a:srgbClr val="F0B323"/>
      </a:accent2>
      <a:accent3>
        <a:srgbClr val="01426A"/>
      </a:accent3>
      <a:accent4>
        <a:srgbClr val="D9C0A9"/>
      </a:accent4>
      <a:accent5>
        <a:srgbClr val="615E9B"/>
      </a:accent5>
      <a:accent6>
        <a:srgbClr val="0299F6"/>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799" dirty="0">
            <a:latin typeface="Tahoma" panose="020B0604030504040204" pitchFamily="34" charset="0"/>
            <a:ea typeface="Tahoma" panose="020B0604030504040204" pitchFamily="34" charset="0"/>
            <a:cs typeface="Tahoma"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solidFill>
              <a:schemeClr val="tx2"/>
            </a:solidFill>
          </a:defRPr>
        </a:defPPr>
      </a:lstStyle>
    </a:txDef>
  </a:objectDefaults>
  <a:extraClrSchemeLst/>
  <a:extLst>
    <a:ext uri="{05A4C25C-085E-4340-85A3-A5531E510DB2}">
      <thm15:themeFamily xmlns:thm15="http://schemas.microsoft.com/office/thememl/2012/main" xmlns="" name="16-9 BAE Systems PPT Template.POTX" id="{004CD80C-6A29-4898-8B66-E99E48015877}" vid="{0E2A68DF-DD3C-4F5B-B59E-3FA046738098}"/>
    </a:ext>
  </a:extLst>
</a:theme>
</file>

<file path=ppt/theme/theme2.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E02"/>
      </a:accent1>
      <a:accent2>
        <a:srgbClr val="F0B323"/>
      </a:accent2>
      <a:accent3>
        <a:srgbClr val="01426A"/>
      </a:accent3>
      <a:accent4>
        <a:srgbClr val="00AF99"/>
      </a:accent4>
      <a:accent5>
        <a:srgbClr val="0299F6"/>
      </a:accent5>
      <a:accent6>
        <a:srgbClr val="5561D0"/>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BAE Systems 2015">
      <a:dk1>
        <a:sysClr val="windowText" lastClr="000000"/>
      </a:dk1>
      <a:lt1>
        <a:sysClr val="window" lastClr="FFFFFF"/>
      </a:lt1>
      <a:dk2>
        <a:srgbClr val="3D4146"/>
      </a:dk2>
      <a:lt2>
        <a:srgbClr val="D0D3D4"/>
      </a:lt2>
      <a:accent1>
        <a:srgbClr val="FC4E02"/>
      </a:accent1>
      <a:accent2>
        <a:srgbClr val="F0B323"/>
      </a:accent2>
      <a:accent3>
        <a:srgbClr val="01426A"/>
      </a:accent3>
      <a:accent4>
        <a:srgbClr val="00AF99"/>
      </a:accent4>
      <a:accent5>
        <a:srgbClr val="0299F6"/>
      </a:accent5>
      <a:accent6>
        <a:srgbClr val="5561D0"/>
      </a:accent6>
      <a:hlink>
        <a:srgbClr val="FC4E02"/>
      </a:hlink>
      <a:folHlink>
        <a:srgbClr val="D0D3D4"/>
      </a:folHlink>
    </a:clrScheme>
    <a:fontScheme name="BAE Systems 2015">
      <a:majorFont>
        <a:latin typeface="Tahoma"/>
        <a:ea typeface=""/>
        <a:cs typeface=""/>
      </a:majorFont>
      <a:minorFont>
        <a:latin typeface="Tahoma"/>
        <a:ea typeface=""/>
        <a:cs typeface=""/>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E8E3310A1DA41428ABA2DE513A65825" ma:contentTypeVersion="0" ma:contentTypeDescription="Create a new document." ma:contentTypeScope="" ma:versionID="34856d9ecb2739c77e702a7d30a4a18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DBDA71-B738-4567-8672-5B500C2D7EAE}">
  <ds:schemaRef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BA774EB-8413-431B-85FD-E64265AEE4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6FFFCA7-789C-4B3A-BBEB-CFC7FB2E60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 BAE Systems PPT Template</Template>
  <TotalTime>58354</TotalTime>
  <Words>2018</Words>
  <Application>Microsoft Office PowerPoint</Application>
  <PresentationFormat>Custom</PresentationFormat>
  <Paragraphs>274</Paragraphs>
  <Slides>26</Slides>
  <Notes>8</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Contents </vt:lpstr>
      <vt:lpstr>EIM / SNA QA and Defect Metrics</vt:lpstr>
      <vt:lpstr>1 – EIM/SNA QA – Automation Metrics</vt:lpstr>
      <vt:lpstr>FS Engineering QA Test Metrics – January 2021 </vt:lpstr>
      <vt:lpstr>SMBD + RTDE Automation Metrics</vt:lpstr>
      <vt:lpstr>EIM Base Platform Automation Metrics</vt:lpstr>
      <vt:lpstr>EIM WLM Automation Metrics</vt:lpstr>
      <vt:lpstr>EIM APPS Automation Metrics</vt:lpstr>
      <vt:lpstr>Scenario Manager DUX Automation Metrics</vt:lpstr>
      <vt:lpstr>Advanced Analytics Platform</vt:lpstr>
      <vt:lpstr>2 - EIM/APPS/SNA QA – Monthly JIRA Defect Generation Metrics</vt:lpstr>
      <vt:lpstr>EIM Base Platform Monthly QA Metrics</vt:lpstr>
      <vt:lpstr>SNA Platform Bugs - Created v Resolved</vt:lpstr>
      <vt:lpstr>EIM APPS Monthly QA Metrics</vt:lpstr>
      <vt:lpstr>SMBD /RTDE Monthly QA Metrics</vt:lpstr>
      <vt:lpstr>Advanced Analytics Platform QA Metrics</vt:lpstr>
      <vt:lpstr>QA Automation Metrics/Trends + Coverage – EIM Platform + APPS</vt:lpstr>
      <vt:lpstr>QA Automation Trend Metrics – SNA Platform</vt:lpstr>
      <vt:lpstr>QA Automation Metrics – January 2021</vt:lpstr>
      <vt:lpstr>QA Automation Trend Metrics – EIM Platform</vt:lpstr>
      <vt:lpstr>QA Automation Trend Metrics – WLM Platform</vt:lpstr>
      <vt:lpstr>QA Automation Trend Metrics – APPSDEV</vt:lpstr>
      <vt:lpstr>QA Automation Trend Metrics – SMBD/RTDE</vt:lpstr>
      <vt:lpstr>QA Automation Trend Metrics – AAP</vt:lpstr>
      <vt:lpstr>QA Automation Trend Metrics – Scenario Manager UI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MBR July 2020</dc:title>
  <dc:creator>Ciaran Finnegan</dc:creator>
  <cp:lastModifiedBy>Finnegan, Ciaran (IE Dublin)</cp:lastModifiedBy>
  <cp:revision>4355</cp:revision>
  <cp:lastPrinted>2015-09-30T21:41:45Z</cp:lastPrinted>
  <dcterms:created xsi:type="dcterms:W3CDTF">2018-01-31T13:17:17Z</dcterms:created>
  <dcterms:modified xsi:type="dcterms:W3CDTF">2021-02-17T18:38:19Z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0x010100BE8E3310A1DA41428ABA2DE513A65825</vt:lpwstr>
  </property>
  <property fmtid="{D5CDD505-2E9C-101B-9397-08002B2CF9AE}" pid="3" name="TaxKeyword">
    <vt:lpwstr/>
  </property>
  <property fmtid="{D5CDD505-2E9C-101B-9397-08002B2CF9AE}" pid="4" name="Code">
    <vt:lpwstr>3;#None|b44969fd-4446-4d2a-b999-3ffbb251ce01</vt:lpwstr>
  </property>
  <property fmtid="{D5CDD505-2E9C-101B-9397-08002B2CF9AE}" pid="5" name="Export_Controlled">
    <vt:lpwstr>4;#No|db5cd7d0-819b-410f-962f-6615d83ad4b0</vt:lpwstr>
  </property>
  <property fmtid="{D5CDD505-2E9C-101B-9397-08002B2CF9AE}" pid="6" name="Marking">
    <vt:lpwstr>34;#BAE SYSTEMS PROPRIETARY|8a02f2f5-83ed-4ed1-9434-1a7f4478cc6f</vt:lpwstr>
  </property>
  <property fmtid="{D5CDD505-2E9C-101B-9397-08002B2CF9AE}" pid="7" name="_dlc_DocIdItemGuid">
    <vt:lpwstr>29ee283a-7b76-43ce-9cd6-e5a463a6ba80</vt:lpwstr>
  </property>
  <property fmtid="{D5CDD505-2E9C-101B-9397-08002B2CF9AE}" pid="8" name="Order">
    <vt:r8>200</vt:r8>
  </property>
</Properties>
</file>